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EB"/>
    <a:srgbClr val="0F334A"/>
    <a:srgbClr val="153E6A"/>
    <a:srgbClr val="0079B8"/>
    <a:srgbClr val="ACC850"/>
    <a:srgbClr val="BACAC7"/>
    <a:srgbClr val="174D79"/>
    <a:srgbClr val="047EC8"/>
    <a:srgbClr val="FFB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65920" autoAdjust="0"/>
  </p:normalViewPr>
  <p:slideViewPr>
    <p:cSldViewPr snapToGrid="0" snapToObjects="1">
      <p:cViewPr varScale="1">
        <p:scale>
          <a:sx n="71" d="100"/>
          <a:sy n="71" d="100"/>
        </p:scale>
        <p:origin x="100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32F4-90CB-44D8-A914-ACC01156B6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343B-7716-47AD-9E6F-49DB48B8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1E4B-DC54-4259-86F0-0087D3FB1CA9}" type="datetimeFigureOut"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CC427-88D8-472E-9B8F-898454B567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C427-88D8-472E-9B8F-898454B56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Accepted in all US states and territories fulfilling all or part of the written examination requirements for licensure </a:t>
            </a:r>
          </a:p>
          <a:p>
            <a:endParaRPr lang="en-US"/>
          </a:p>
          <a:p>
            <a:r>
              <a:rPr lang="en-US"/>
              <a:t>Stock image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C427-88D8-472E-9B8F-898454B56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Since the COVID-19 pandemic, many states allow manikin exams for some or all of requirements </a:t>
            </a:r>
          </a:p>
          <a:p>
            <a:endParaRPr lang="en-US"/>
          </a:p>
          <a:p>
            <a:r>
              <a:rPr lang="en-US"/>
              <a:t>DLOSCE: Joint Commission on Dental Examinations released DLOSCE in June 2020. Multiple questions requiring candidates to use their clinical skills to successfully complete one or more dental problem solving tasks. 6 states permit use of this, while it partially fulfills requirements in other states. </a:t>
            </a:r>
          </a:p>
          <a:p>
            <a:endParaRPr lang="en-US"/>
          </a:p>
          <a:p>
            <a:r>
              <a:rPr lang="en-US"/>
              <a:t>Visit state dental board websites for specific details, clarifications, updated policies  </a:t>
            </a:r>
          </a:p>
          <a:p>
            <a:endParaRPr lang="en-US"/>
          </a:p>
          <a:p>
            <a:r>
              <a:rPr lang="en-US"/>
              <a:t>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C427-88D8-472E-9B8F-898454B56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7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rtl="0" fontAlgn="base">
              <a:buAutoNum type="arabicPeriod"/>
            </a:pPr>
            <a:r>
              <a:rPr lang="en-US" sz="18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Identify if school has prerequisite classes or deadlines for INBDE and clinical examination…. May be state specific deadlines for clinical exams</a:t>
            </a:r>
          </a:p>
          <a:p>
            <a:pPr marL="800100" lvl="1" indent="-342900" rtl="0" fontAlgn="base">
              <a:buAutoNum type="arabicPeriod"/>
            </a:pPr>
            <a:r>
              <a:rPr lang="en-US" sz="18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Identify which clinical exam you will take.</a:t>
            </a:r>
          </a:p>
          <a:p>
            <a:pPr rtl="0" fontAlgn="base"/>
            <a:r>
              <a:rPr lang="en-US" sz="18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2. Investigate exam dates available. Determine when you want to take the exam, then apply. Schedule exams.</a:t>
            </a:r>
          </a:p>
          <a:p>
            <a:pPr rtl="0" fontAlgn="base"/>
            <a:r>
              <a:rPr lang="en-US" sz="18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3. Research exam preps/online bootcamps.</a:t>
            </a:r>
          </a:p>
          <a:p>
            <a:pPr rtl="0" fontAlgn="base"/>
            <a:r>
              <a:rPr lang="en-US" sz="18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4. Read the candidate’s manual and state board websites VERY carefully.</a:t>
            </a:r>
          </a:p>
          <a:p>
            <a:pPr rtl="0" fontAlgn="base"/>
            <a:r>
              <a:rPr lang="en-US" sz="18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5. Understand what’s required of a live patient exam if you’re not taking manikin (i.e. patient selection, insurance, travel, etc.)</a:t>
            </a:r>
          </a:p>
          <a:p>
            <a:pPr rtl="0" fontAlgn="base"/>
            <a:r>
              <a:rPr lang="en-US" sz="1800" b="0" i="0" u="none" strike="noStrike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6. Create a study plan. Could consider taking it during a school break.</a:t>
            </a:r>
          </a:p>
          <a:p>
            <a:pPr rtl="0" fontAlgn="base"/>
            <a:endParaRPr lang="en-US" sz="1800" b="0" i="0" u="none" strike="noStrike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endParaRPr lang="en-US" sz="1800" b="0" i="0" u="none" strike="noStrike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C427-88D8-472E-9B8F-898454B56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Now going to talk about where licensure is heading. </a:t>
            </a:r>
          </a:p>
          <a:p>
            <a:pPr algn="l"/>
            <a:endParaRPr lang="en-US" b="0" i="0" u="none" strike="noStrike" dirty="0">
              <a:solidFill>
                <a:srgbClr val="42B83B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- The work started in 2021 to begin developing this compact. </a:t>
            </a:r>
          </a:p>
          <a:p>
            <a:pPr algn="l"/>
            <a:r>
              <a:rPr lang="en-US" b="0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- The Council on State Governments (CSG) is the organization leading that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helps states collaborate on complex public policy issues to strengthen economies, protect public health and safety, and champion state sovereignty.</a:t>
            </a:r>
            <a:endParaRPr lang="en-US" b="0" i="0" u="none" strike="noStrike" dirty="0">
              <a:solidFill>
                <a:srgbClr val="42B83B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- What a compact does is provides mobility and flexibility for professionals to move between states. Like how a driver’s license allows you to drive in all states, a professional compact allows you to practice in participating compact states.</a:t>
            </a:r>
          </a:p>
          <a:p>
            <a:pPr algn="l"/>
            <a:r>
              <a:rPr lang="en-US" b="0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- Other professions like nursing, social work, physical therapists, speech-language pathologists have compacts.</a:t>
            </a:r>
          </a:p>
          <a:p>
            <a:pPr algn="l"/>
            <a:endParaRPr lang="en-US" b="0" i="0" u="none" strike="noStrike" dirty="0">
              <a:solidFill>
                <a:srgbClr val="42B83B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u="none" strike="noStrike" dirty="0">
              <a:solidFill>
                <a:srgbClr val="42B83B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What is the Dentist and Dental Hygienist Compact?</a:t>
            </a: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- It’s a legally binding agreement among states. It establishes an optional, additional pathway for dentists and hygienists to practice in states </a:t>
            </a:r>
            <a:r>
              <a:rPr lang="en-US" b="1" i="0" dirty="0">
                <a:effectLst/>
                <a:latin typeface="Open Sans" panose="020B0606030504020204" pitchFamily="34" charset="0"/>
              </a:rPr>
              <a:t>where they do not hold a license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 So, in order to participate, a state legislature must vote to adopt the compact language. Then, dentists in that state can participate and apply for compact privileges in other states that have adopted the legislation.</a:t>
            </a:r>
          </a:p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- But the state legislature needs to adopt the compact bill in order to participate.</a:t>
            </a:r>
          </a:p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- Participants would not need to hold a license in the other states they practice in.</a:t>
            </a:r>
          </a:p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- This is </a:t>
            </a:r>
            <a:r>
              <a:rPr lang="en-US" b="1" i="0" dirty="0">
                <a:effectLst/>
                <a:latin typeface="Open Sans" panose="020B0606030504020204" pitchFamily="34" charset="0"/>
              </a:rPr>
              <a:t>not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a national license.</a:t>
            </a:r>
          </a:p>
          <a:p>
            <a:pPr algn="l"/>
            <a:endParaRPr lang="en-US" b="0" i="0" dirty="0">
              <a:effectLst/>
              <a:latin typeface="Open Sans" panose="020B0606030504020204" pitchFamily="34" charset="0"/>
            </a:endParaRPr>
          </a:p>
          <a:p>
            <a:pPr algn="l"/>
            <a:br>
              <a:rPr lang="en-US" b="1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</a:br>
            <a:r>
              <a:rPr lang="en-US" b="1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What are some benefits of the compact?</a:t>
            </a: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Facilitates multistate practice.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Enhances license portability when changing state of residence.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Expands employment opportunities into new markets.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Improves continuity of care when patients or providers relocate.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Expands consumer access to highly qualified practitioners.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Supports relocating military spouses.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Reduces burden of maintaining multiple licenses.</a:t>
            </a:r>
          </a:p>
          <a:p>
            <a:pPr algn="l"/>
            <a:endParaRPr lang="en-US" b="0" i="0" dirty="0">
              <a:effectLst/>
              <a:latin typeface="Open Sans" panose="020B0606030504020204" pitchFamily="34" charset="0"/>
            </a:endParaRPr>
          </a:p>
          <a:p>
            <a:pPr algn="l"/>
            <a:br>
              <a:rPr lang="en-US" b="1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</a:br>
            <a:r>
              <a:rPr lang="en-US" b="1" i="0" u="none" strike="noStrike" dirty="0">
                <a:solidFill>
                  <a:srgbClr val="42B83B"/>
                </a:solidFill>
                <a:effectLst/>
                <a:latin typeface="Roboto" panose="02000000000000000000" pitchFamily="2" charset="0"/>
              </a:rPr>
              <a:t>How do I apply for a compact privilege?</a:t>
            </a: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- Compact is not active yet. Once 7 states enact the legislation, it will become active.</a:t>
            </a:r>
          </a:p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- To date, legislation has been passed in 3 states: Washington, Iowa, Tennessee. Legislation is pending in: Minnesota, Kansas, Ohio, Pennsylvania and NJ. </a:t>
            </a:r>
          </a:p>
          <a:p>
            <a:pPr algn="l"/>
            <a:endParaRPr lang="en-US" b="0" i="0" dirty="0">
              <a:effectLst/>
              <a:latin typeface="Open Sans" panose="020B0606030504020204" pitchFamily="34" charset="0"/>
            </a:endParaRPr>
          </a:p>
          <a:p>
            <a:pPr algn="l"/>
            <a:endParaRPr lang="en-US" b="0" i="0" dirty="0">
              <a:effectLst/>
              <a:latin typeface="Open Sans" panose="020B0606030504020204" pitchFamily="34" charset="0"/>
            </a:endParaRPr>
          </a:p>
          <a:p>
            <a:pPr algn="l"/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7C913-8C97-4A30-9F7C-EB86A1179C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2504661" cy="6858000"/>
          </a:xfrm>
          <a:prstGeom prst="rect">
            <a:avLst/>
          </a:prstGeom>
          <a:pattFill prst="pct5">
            <a:fgClr>
              <a:srgbClr val="153E6A"/>
            </a:fgClr>
            <a:bgClr>
              <a:srgbClr val="153E6A"/>
            </a:bgClr>
          </a:pattFill>
          <a:ln>
            <a:solidFill>
              <a:srgbClr val="153E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3E6A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82955" y="1778613"/>
            <a:ext cx="87994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400" b="1" i="0" baseline="0">
                <a:solidFill>
                  <a:srgbClr val="153E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82955" y="3335468"/>
            <a:ext cx="8004313" cy="1050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 i="0" baseline="0">
                <a:solidFill>
                  <a:srgbClr val="0079B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00" y="5078254"/>
            <a:ext cx="2974531" cy="13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9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3385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rgbClr val="0079B8"/>
                </a:solidFill>
                <a:latin typeface="+mj-lt"/>
                <a:cs typeface="Helvetica Neue Black Condens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612901"/>
            <a:ext cx="10972800" cy="427037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b="0" i="0">
                <a:latin typeface="+mn-lt"/>
                <a:cs typeface="Helvetica Neue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276513"/>
            <a:ext cx="12192000" cy="581487"/>
          </a:xfrm>
          <a:prstGeom prst="rect">
            <a:avLst/>
          </a:prstGeom>
          <a:solidFill>
            <a:srgbClr val="153E6A"/>
          </a:solidFill>
          <a:ln>
            <a:solidFill>
              <a:srgbClr val="153E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3E6A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57454" y="6446572"/>
            <a:ext cx="473179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AMERICAN</a:t>
            </a:r>
            <a:r>
              <a:rPr lang="en-US" sz="1500" b="1" baseline="0" dirty="0">
                <a:solidFill>
                  <a:schemeClr val="bg1"/>
                </a:solidFill>
              </a:rPr>
              <a:t> STUDENT DENTAL ASSOCIATION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D07D5-F1FC-7243-A980-EA820B217B52}"/>
              </a:ext>
            </a:extLst>
          </p:cNvPr>
          <p:cNvSpPr txBox="1"/>
          <p:nvPr userDrawn="1"/>
        </p:nvSpPr>
        <p:spPr>
          <a:xfrm>
            <a:off x="11299715" y="6405776"/>
            <a:ext cx="574456" cy="404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0" i="0" dirty="0">
                <a:solidFill>
                  <a:srgbClr val="ACC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1" i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099A2A1F-9EB0-0A45-9834-0B0D41622D35}" type="slidenum">
              <a:rPr lang="en-US" sz="1800" b="1" i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1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9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Chalkduster"/>
          <a:ea typeface="ＭＳ Ｐゴシック" charset="0"/>
          <a:cs typeface="Chalkduste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halkduster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cnde.ada.org/inb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dt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srta.org/" TargetMode="External"/><Relationship Id="rId4" Type="http://schemas.openxmlformats.org/officeDocument/2006/relationships/hyperlink" Target="https://adextesting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extesting.org/adex-acceptance-map/" TargetMode="External"/><Relationship Id="rId2" Type="http://schemas.openxmlformats.org/officeDocument/2006/relationships/hyperlink" Target="https://www.dentallicensure.org/licensure-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a.org/resources/licensure/state-dental-board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danet.org/index/join/Member-Benefi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dhcompac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Requirements </a:t>
            </a:r>
            <a:r>
              <a:rPr lang="en-US">
                <a:ea typeface="ＭＳ Ｐゴシック"/>
              </a:rPr>
              <a:t>for Dental Licensure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317331"/>
            <a:ext cx="10972800" cy="4270375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2133" b="1" dirty="0">
              <a:solidFill>
                <a:srgbClr val="0F334A"/>
              </a:solidFill>
            </a:endParaRP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/>
              <a:t>Educational</a:t>
            </a:r>
            <a:r>
              <a:rPr lang="en-US" sz="2500"/>
              <a:t>: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/>
              <a:t>Graduate from a Commission on Dental Accreditation (CODA)-accredited dental school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/>
              <a:t>Written</a:t>
            </a:r>
            <a:r>
              <a:rPr lang="en-US" sz="2500"/>
              <a:t>: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/>
              <a:t>Complete the Integrated National Board Dental Examination (INDBE)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b="1"/>
              <a:t>Clinical</a:t>
            </a:r>
            <a:r>
              <a:rPr lang="en-US" sz="2500"/>
              <a:t>: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/>
              <a:t>Exams on manikins and/or live patients 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/>
              <a:t>Exams accepted vary by state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3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Written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F334A"/>
                </a:solidFill>
              </a:rPr>
              <a:t>Integrated National Board Dental Examination (INDBE)</a:t>
            </a:r>
            <a:endParaRPr lang="en-US" sz="2133" b="1" dirty="0">
              <a:solidFill>
                <a:srgbClr val="0F334A"/>
              </a:solidFill>
            </a:endParaRP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500 questions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2 days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Dental problem-solving tasks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>
                <a:hlinkClick r:id="rId3"/>
              </a:rPr>
              <a:t>https://jcnde.ada.org/inbde</a:t>
            </a:r>
            <a:endParaRPr lang="en-US" sz="250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500" dirty="0"/>
          </a:p>
          <a:p>
            <a:endParaRPr lang="en-US" dirty="0"/>
          </a:p>
        </p:txBody>
      </p:sp>
      <p:pic>
        <p:nvPicPr>
          <p:cNvPr id="4" name="Picture 3" descr="Person working with laptop and notepad">
            <a:extLst>
              <a:ext uri="{FF2B5EF4-FFF2-40B4-BE49-F238E27FC236}">
                <a16:creationId xmlns:a16="http://schemas.microsoft.com/office/drawing/2014/main" id="{E25DC3E7-BEC1-7CEA-186A-5D55073FD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985" y="2883905"/>
            <a:ext cx="3843867" cy="25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Clinical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12901"/>
            <a:ext cx="10972800" cy="42703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F334A"/>
                </a:solidFill>
              </a:rPr>
              <a:t>Different Acceptances by State/Region</a:t>
            </a:r>
            <a:endParaRPr lang="en-US" sz="2133" b="1" dirty="0">
              <a:solidFill>
                <a:srgbClr val="0F334A"/>
              </a:solidFill>
            </a:endParaRP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Manikin and/or live patient exam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3 testing agencies: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>
                <a:hlinkClick r:id="rId3"/>
              </a:rPr>
              <a:t>Central Regional Dental Testing Service</a:t>
            </a:r>
            <a:r>
              <a:rPr lang="en-US" sz="2100"/>
              <a:t> (CRDTS)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>
                <a:hlinkClick r:id="rId4"/>
              </a:rPr>
              <a:t>CDCA-WREB-CITA</a:t>
            </a:r>
            <a:r>
              <a:rPr lang="en-US" sz="1900"/>
              <a:t> (ADEX)</a:t>
            </a:r>
          </a:p>
          <a:p>
            <a:pPr marL="1200130" lvl="2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900">
                <a:hlinkClick r:id="rId5"/>
              </a:rPr>
              <a:t>Southern Regional Testing Agency</a:t>
            </a:r>
            <a:r>
              <a:rPr lang="en-US" sz="1900"/>
              <a:t> (SRTA)</a:t>
            </a:r>
            <a:endParaRPr lang="en-US" sz="290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Residency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Dental Licensure Objective Structued Examination (DLOSCE)</a:t>
            </a:r>
            <a:endParaRPr lang="en-US" sz="2500" dirty="0"/>
          </a:p>
          <a:p>
            <a:endParaRPr lang="en-US" dirty="0"/>
          </a:p>
        </p:txBody>
      </p:sp>
      <p:pic>
        <p:nvPicPr>
          <p:cNvPr id="4" name="Picture 3" descr="Tooth and a dental mirror">
            <a:extLst>
              <a:ext uri="{FF2B5EF4-FFF2-40B4-BE49-F238E27FC236}">
                <a16:creationId xmlns:a16="http://schemas.microsoft.com/office/drawing/2014/main" id="{80259FB3-2C76-D235-4B18-D6DD66A4F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910019"/>
            <a:ext cx="4064000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0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Additional Resources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65863"/>
            <a:ext cx="10972800" cy="4270375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290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DentalLicensure.org </a:t>
            </a:r>
            <a:r>
              <a:rPr lang="en-US" sz="2500">
                <a:hlinkClick r:id="rId2"/>
              </a:rPr>
              <a:t>map</a:t>
            </a:r>
            <a:endParaRPr lang="en-US" sz="290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ADEX licensure </a:t>
            </a:r>
            <a:r>
              <a:rPr lang="en-US" sz="2500">
                <a:hlinkClick r:id="rId3"/>
              </a:rPr>
              <a:t>map</a:t>
            </a:r>
            <a:endParaRPr lang="en-US" sz="250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State dental board </a:t>
            </a:r>
            <a:r>
              <a:rPr lang="en-US" sz="2500">
                <a:hlinkClick r:id="rId4"/>
              </a:rPr>
              <a:t>websites</a:t>
            </a:r>
            <a:r>
              <a:rPr lang="en-US" sz="2500"/>
              <a:t>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School resources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Other state requirements: jurisprudence exam, sedation training, CPR, etc.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ea typeface="ＭＳ Ｐゴシック"/>
              </a:rPr>
              <a:t>Tips and Tricks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E2EEA4-7F48-00DE-FC5A-B608382453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What can I do now?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18825"/>
            <a:ext cx="10972800" cy="42703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F334A"/>
                </a:solidFill>
              </a:rPr>
              <a:t>Action plan to become licensed:</a:t>
            </a:r>
            <a:r>
              <a:rPr lang="en-US" sz="2133" b="1">
                <a:solidFill>
                  <a:srgbClr val="0F334A"/>
                </a:solidFill>
              </a:rPr>
              <a:t> </a:t>
            </a:r>
            <a:endParaRPr lang="en-US" sz="2900"/>
          </a:p>
          <a:p>
            <a:pPr marL="914389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/>
              <a:t>Identify if your dental school has a prerequisite and/or deadline for INDBE and clinical examination</a:t>
            </a:r>
          </a:p>
          <a:p>
            <a:pPr marL="914389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/>
              <a:t>Investigate exam dates available. Apply for and schedule exams</a:t>
            </a:r>
          </a:p>
          <a:p>
            <a:pPr marL="914389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/>
              <a:t>Research exam preps/online bootcamps (ASDA Members get 15% </a:t>
            </a:r>
            <a:r>
              <a:rPr lang="en-US" sz="2400">
                <a:hlinkClick r:id="rId3"/>
              </a:rPr>
              <a:t>discount</a:t>
            </a:r>
            <a:r>
              <a:rPr lang="en-US" sz="2400"/>
              <a:t> on INDBE dental decks!)</a:t>
            </a:r>
            <a:endParaRPr lang="en-US" sz="2800"/>
          </a:p>
          <a:p>
            <a:pPr marL="914389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/>
              <a:t>Read candidate’s manual and state board websites VERY carefully</a:t>
            </a:r>
          </a:p>
          <a:p>
            <a:pPr marL="914389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/>
              <a:t>Understand what’s required of live patient exam if applicable </a:t>
            </a:r>
          </a:p>
          <a:p>
            <a:pPr marL="914389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/>
              <a:t>Create a study plan and schedule 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7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 and Dental Hygienist (DDH)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8895" y="1823728"/>
            <a:ext cx="7493619" cy="4270375"/>
          </a:xfrm>
        </p:spPr>
        <p:txBody>
          <a:bodyPr/>
          <a:lstStyle/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Creates a pathway for dentists to practice in states where they don’t hold </a:t>
            </a:r>
            <a:r>
              <a:rPr lang="en-US" sz="2500"/>
              <a:t>a license</a:t>
            </a:r>
            <a:endParaRPr lang="en-US" sz="2500" dirty="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If a state wants to participate, the state legislature must vote to adopt the </a:t>
            </a:r>
            <a:r>
              <a:rPr lang="en-US" sz="2500"/>
              <a:t>model language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Becomes active when 7 states adopt the model language</a:t>
            </a:r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500"/>
              <a:t>Learn </a:t>
            </a:r>
            <a:r>
              <a:rPr lang="en-US" sz="2500" dirty="0"/>
              <a:t>more at </a:t>
            </a:r>
            <a:r>
              <a:rPr lang="en-US" sz="2500" dirty="0">
                <a:hlinkClick r:id="rId3"/>
              </a:rPr>
              <a:t>ddhcompact.org</a:t>
            </a:r>
            <a:endParaRPr lang="en-US" sz="2500" dirty="0"/>
          </a:p>
          <a:p>
            <a:pPr marL="800080" lvl="1" indent="-34289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5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D91A8-06CC-464E-27C8-E01614914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514" y="1820629"/>
            <a:ext cx="3790669" cy="38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5088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ea typeface="ＭＳ Ｐゴシック"/>
              </a:rPr>
              <a:t>Q and 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C3F2F-3207-7DBC-F166-3D2D2D96EE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4085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Student Dental Associ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ASDA Annual Session 2015 template</Template>
  <TotalTime>131</TotalTime>
  <Words>875</Words>
  <Application>Microsoft Office PowerPoint</Application>
  <PresentationFormat>Widescreen</PresentationFormat>
  <Paragraphs>96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Chalkduster</vt:lpstr>
      <vt:lpstr>Open Sans</vt:lpstr>
      <vt:lpstr>Roboto</vt:lpstr>
      <vt:lpstr>American Student Dental Association</vt:lpstr>
      <vt:lpstr>Requirements for Dental Licensure</vt:lpstr>
      <vt:lpstr>Written Requirement</vt:lpstr>
      <vt:lpstr>Clinical Requirement</vt:lpstr>
      <vt:lpstr>Additional Resources </vt:lpstr>
      <vt:lpstr>Tips and Tricks</vt:lpstr>
      <vt:lpstr>What can I do now? </vt:lpstr>
      <vt:lpstr>Dentist and Dental Hygienist (DDH) Compact</vt:lpstr>
      <vt:lpstr>Q and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Kerri Richardson</dc:creator>
  <cp:lastModifiedBy>Robin Pine</cp:lastModifiedBy>
  <cp:revision>62</cp:revision>
  <dcterms:created xsi:type="dcterms:W3CDTF">2015-11-30T15:50:51Z</dcterms:created>
  <dcterms:modified xsi:type="dcterms:W3CDTF">2023-11-10T16:41:04Z</dcterms:modified>
</cp:coreProperties>
</file>