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61" r:id="rId3"/>
    <p:sldId id="259" r:id="rId4"/>
    <p:sldId id="258" r:id="rId5"/>
    <p:sldId id="260" r:id="rId6"/>
    <p:sldId id="262" r:id="rId7"/>
    <p:sldId id="263" r:id="rId8"/>
    <p:sldId id="264" r:id="rId9"/>
    <p:sldId id="265" r:id="rId10"/>
    <p:sldId id="266" r:id="rId11"/>
    <p:sldId id="269" r:id="rId12"/>
    <p:sldId id="270" r:id="rId13"/>
    <p:sldId id="267" r:id="rId14"/>
    <p:sldId id="268" r:id="rId15"/>
    <p:sldId id="271" r:id="rId16"/>
    <p:sldId id="272" r:id="rId1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F3E5E-F5C4-E79A-397D-7283CA4D6139}" name="Kate Buckley" initials="KB" userId="S::kate@asdanet.org::93d80368-d8a4-4002-b380-b294045e8ddc" providerId="AD"/>
  <p188:author id="{0CEA8084-4CE6-FE9D-9B67-11509F7DB447}" name="Robin Lieberman" initials="RL" userId="S::robin@asdanet.org::bdf91e91-0252-47db-8aab-08fea112680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9B8"/>
    <a:srgbClr val="E6ECEB"/>
    <a:srgbClr val="0F334A"/>
    <a:srgbClr val="153E6A"/>
    <a:srgbClr val="ACC850"/>
    <a:srgbClr val="BACAC7"/>
    <a:srgbClr val="174D79"/>
    <a:srgbClr val="047EC8"/>
    <a:srgbClr val="FFBD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75556" autoAdjust="0"/>
  </p:normalViewPr>
  <p:slideViewPr>
    <p:cSldViewPr snapToGrid="0" snapToObjects="1">
      <p:cViewPr varScale="1">
        <p:scale>
          <a:sx n="82" d="100"/>
          <a:sy n="82" d="100"/>
        </p:scale>
        <p:origin x="1200" y="60"/>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C932F4-90CB-44D8-A914-ACC01156B61F}" type="datetimeFigureOut">
              <a:rPr lang="en-US" smtClean="0"/>
              <a:t>4/5/2023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58343B-7716-47AD-9E6F-49DB48B8D90C}" type="slidenum">
              <a:rPr lang="en-US" smtClean="0"/>
              <a:t>‹#›</a:t>
            </a:fld>
            <a:endParaRPr lang="en-US"/>
          </a:p>
        </p:txBody>
      </p:sp>
    </p:spTree>
    <p:extLst>
      <p:ext uri="{BB962C8B-B14F-4D97-AF65-F5344CB8AC3E}">
        <p14:creationId xmlns:p14="http://schemas.microsoft.com/office/powerpoint/2010/main" val="238680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109D5-AD87-446C-AAC7-AD91F3C13921}"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2C26E-E528-4FA2-AA2F-C4B9CE1708D5}" type="slidenum">
              <a:rPr lang="en-US" smtClean="0"/>
              <a:t>‹#›</a:t>
            </a:fld>
            <a:endParaRPr lang="en-US"/>
          </a:p>
        </p:txBody>
      </p:sp>
    </p:spTree>
    <p:extLst>
      <p:ext uri="{BB962C8B-B14F-4D97-AF65-F5344CB8AC3E}">
        <p14:creationId xmlns:p14="http://schemas.microsoft.com/office/powerpoint/2010/main" val="181762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kff.org/other/state-indicator/dental-care-health-professional-shortage-areas-hpsas/?currentTimeframe=0&amp;sortModel=%7B%22colId%22:%22Location%22,%22sort%22:%22asc%22%7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email.constantcontact.com/Advocacy-Brief--Three-states-vote-to-expand-Medicaid-.html?soid=1102168765265&amp;aid=06MUcGwIfs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Statistics are</a:t>
            </a:r>
            <a:r>
              <a:rPr lang="en-US" sz="1200" b="0" i="0" kern="1200" baseline="0" dirty="0">
                <a:solidFill>
                  <a:schemeClr val="tx1"/>
                </a:solidFill>
                <a:effectLst/>
                <a:latin typeface="+mn-lt"/>
                <a:ea typeface="+mn-ea"/>
                <a:cs typeface="+mn-cs"/>
              </a:rPr>
              <a:t> taken from the ADA’s Action for Dental Health: https://www.ada.org/en/public-programs/action-for-dental-health</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And Kaiser Family Foundation: </a:t>
            </a:r>
            <a:r>
              <a:rPr lang="en-US" dirty="0">
                <a:hlinkClick r:id="rId3"/>
              </a:rPr>
              <a:t>https://www.kff.org/other/state-indicator/dental-care-health-professional-shortage-areas-hpsas/?currentTimeframe=0&amp;sortModel=%7B%22colId%22:%22Location%22,%22sort%22:%22asc%22%7D</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3</a:t>
            </a:fld>
            <a:endParaRPr lang="en-US"/>
          </a:p>
        </p:txBody>
      </p:sp>
    </p:spTree>
    <p:extLst>
      <p:ext uri="{BB962C8B-B14F-4D97-AF65-F5344CB8AC3E}">
        <p14:creationId xmlns:p14="http://schemas.microsoft.com/office/powerpoint/2010/main" val="392058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16</a:t>
            </a:fld>
            <a:endParaRPr lang="en-US"/>
          </a:p>
        </p:txBody>
      </p:sp>
    </p:spTree>
    <p:extLst>
      <p:ext uri="{BB962C8B-B14F-4D97-AF65-F5344CB8AC3E}">
        <p14:creationId xmlns:p14="http://schemas.microsoft.com/office/powerpoint/2010/main" val="99682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connection between oral and systemic</a:t>
            </a:r>
            <a:r>
              <a:rPr lang="en-US" baseline="0" dirty="0"/>
              <a:t> health strengthens, it’s important for students to understand how maintaining good oral health is crucial in maintaining overall health.</a:t>
            </a:r>
            <a:endParaRPr lang="en-US" dirty="0"/>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4</a:t>
            </a:fld>
            <a:endParaRPr lang="en-US"/>
          </a:p>
        </p:txBody>
      </p:sp>
    </p:spTree>
    <p:extLst>
      <p:ext uri="{BB962C8B-B14F-4D97-AF65-F5344CB8AC3E}">
        <p14:creationId xmlns:p14="http://schemas.microsoft.com/office/powerpoint/2010/main" val="385634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The 2018 ASDA House of Delegates adopted these</a:t>
            </a:r>
            <a:r>
              <a:rPr lang="en-US" sz="1200" b="0" i="0" kern="1200" baseline="0" dirty="0">
                <a:solidFill>
                  <a:schemeClr val="tx1"/>
                </a:solidFill>
                <a:effectLst/>
                <a:latin typeface="+mn-lt"/>
                <a:ea typeface="+mn-ea"/>
                <a:cs typeface="+mn-cs"/>
              </a:rPr>
              <a:t> two policies</a:t>
            </a:r>
            <a:r>
              <a:rPr lang="en-US" sz="1200" b="0" i="0" kern="1200" dirty="0">
                <a:solidFill>
                  <a:schemeClr val="tx1"/>
                </a:solidFill>
                <a:effectLst/>
                <a:latin typeface="+mn-lt"/>
                <a:ea typeface="+mn-ea"/>
                <a:cs typeface="+mn-cs"/>
              </a:rPr>
              <a:t>. Delegates agreed dental students should be involved in the reduction of barriers to care and that evidence-based measures should be employed.</a:t>
            </a:r>
          </a:p>
          <a:p>
            <a:pPr marL="171450" indent="-171450">
              <a:buFontTx/>
              <a:buChar char="-"/>
            </a:pPr>
            <a:r>
              <a:rPr lang="en-US" sz="1200" b="0" i="0" kern="1200" dirty="0">
                <a:solidFill>
                  <a:schemeClr val="tx1"/>
                </a:solidFill>
                <a:effectLst/>
                <a:latin typeface="+mn-lt"/>
                <a:ea typeface="+mn-ea"/>
                <a:cs typeface="+mn-cs"/>
              </a:rPr>
              <a:t>The ASDA House of Delegates previously adopted a resolution to help define the barriers to care issue. Delegates agreed that "barriers to care" be used rather than "access to care.“</a:t>
            </a:r>
          </a:p>
          <a:p>
            <a:pPr marL="0" indent="0">
              <a:buFontTx/>
              <a:buNone/>
            </a:pPr>
            <a:endParaRPr lang="en-US" sz="1200" b="0" i="0" kern="1200" dirty="0">
              <a:solidFill>
                <a:schemeClr val="tx1"/>
              </a:solidFill>
              <a:effectLst/>
              <a:latin typeface="+mn-lt"/>
              <a:ea typeface="+mn-ea"/>
              <a:cs typeface="+mn-cs"/>
            </a:endParaRP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In the H-2 policy, you may be wondering: What does co-location of health services mean? Co-location refers to services that are located in the same physical space (like</a:t>
            </a:r>
            <a:r>
              <a:rPr lang="en-US" sz="1200" b="0" i="0" kern="1200" baseline="0" dirty="0">
                <a:solidFill>
                  <a:schemeClr val="tx1"/>
                </a:solidFill>
                <a:effectLst/>
                <a:latin typeface="+mn-lt"/>
                <a:ea typeface="+mn-ea"/>
                <a:cs typeface="+mn-cs"/>
              </a:rPr>
              <a:t> an</a:t>
            </a:r>
            <a:r>
              <a:rPr lang="en-US" sz="1200" b="0" i="0" kern="1200" dirty="0">
                <a:solidFill>
                  <a:schemeClr val="tx1"/>
                </a:solidFill>
                <a:effectLst/>
                <a:latin typeface="+mn-lt"/>
                <a:ea typeface="+mn-ea"/>
                <a:cs typeface="+mn-cs"/>
              </a:rPr>
              <a:t> office, a building, or on campus), but are not necessarily fully integrated with one another. An example of this is</a:t>
            </a:r>
            <a:r>
              <a:rPr lang="en-US" sz="1200" b="0" i="0" kern="1200" baseline="0" dirty="0">
                <a:solidFill>
                  <a:schemeClr val="tx1"/>
                </a:solidFill>
                <a:effectLst/>
                <a:latin typeface="+mn-lt"/>
                <a:ea typeface="+mn-ea"/>
                <a:cs typeface="+mn-cs"/>
              </a:rPr>
              <a:t> The Giles Free Clinic, which is a Federally Qualified Health Center (FQHC) located in the Appalachian mountains of western Virginia. At this location, they co-locate primary care, behavioral health, and oral healthcare. Being under one roof enables patients to seamlessly transition from medical to dental to behavioral health services. </a:t>
            </a:r>
            <a:r>
              <a:rPr lang="en-US" sz="1200" b="0" i="0" kern="1200" dirty="0">
                <a:solidFill>
                  <a:schemeClr val="tx1"/>
                </a:solidFill>
                <a:effectLst/>
                <a:latin typeface="+mn-lt"/>
                <a:ea typeface="+mn-ea"/>
                <a:cs typeface="+mn-cs"/>
              </a:rPr>
              <a:t>Co-location has also helped to eliminate stigma associated with receiving</a:t>
            </a:r>
            <a:r>
              <a:rPr lang="en-US" sz="1200" b="0" i="0" kern="1200" baseline="0" dirty="0">
                <a:solidFill>
                  <a:schemeClr val="tx1"/>
                </a:solidFill>
                <a:effectLst/>
                <a:latin typeface="+mn-lt"/>
                <a:ea typeface="+mn-ea"/>
                <a:cs typeface="+mn-cs"/>
              </a:rPr>
              <a:t> certain types of healthcare like mental health, while also </a:t>
            </a:r>
            <a:r>
              <a:rPr lang="en-US" sz="1200" b="0" i="0" kern="1200" dirty="0">
                <a:solidFill>
                  <a:schemeClr val="tx1"/>
                </a:solidFill>
                <a:effectLst/>
                <a:latin typeface="+mn-lt"/>
                <a:ea typeface="+mn-ea"/>
                <a:cs typeface="+mn-cs"/>
              </a:rPr>
              <a:t>reducing transportation barriers. The</a:t>
            </a:r>
            <a:r>
              <a:rPr lang="en-US" sz="1200" b="0" i="0" kern="1200" baseline="0" dirty="0">
                <a:solidFill>
                  <a:schemeClr val="tx1"/>
                </a:solidFill>
                <a:effectLst/>
                <a:latin typeface="+mn-lt"/>
                <a:ea typeface="+mn-ea"/>
                <a:cs typeface="+mn-cs"/>
              </a:rPr>
              <a:t> co-location </a:t>
            </a:r>
            <a:r>
              <a:rPr lang="en-US" sz="1200" b="0" i="0" kern="1200" dirty="0">
                <a:solidFill>
                  <a:schemeClr val="tx1"/>
                </a:solidFill>
                <a:effectLst/>
                <a:latin typeface="+mn-lt"/>
                <a:ea typeface="+mn-ea"/>
                <a:cs typeface="+mn-cs"/>
              </a:rPr>
              <a:t>model is particularly beneficial for children who can be seen by a dentist at the time of their well-child visit.</a:t>
            </a:r>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5</a:t>
            </a:fld>
            <a:endParaRPr lang="en-US"/>
          </a:p>
        </p:txBody>
      </p:sp>
    </p:spTree>
    <p:extLst>
      <p:ext uri="{BB962C8B-B14F-4D97-AF65-F5344CB8AC3E}">
        <p14:creationId xmlns:p14="http://schemas.microsoft.com/office/powerpoint/2010/main" val="58281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taken from Kaiser Family Foundation: </a:t>
            </a:r>
            <a:r>
              <a:rPr lang="en-US" baseline="0" dirty="0"/>
              <a:t>https://www.kff.org/medicaid/issue-brief/status-of-state-medicaid-expansion-decisions-interactive-map/</a:t>
            </a:r>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8</a:t>
            </a:fld>
            <a:endParaRPr lang="en-US"/>
          </a:p>
        </p:txBody>
      </p:sp>
    </p:spTree>
    <p:extLst>
      <p:ext uri="{BB962C8B-B14F-4D97-AF65-F5344CB8AC3E}">
        <p14:creationId xmlns:p14="http://schemas.microsoft.com/office/powerpoint/2010/main" val="124012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Medicaid is a joint federal and state program. Under Federal</a:t>
            </a:r>
            <a:r>
              <a:rPr lang="en-US" baseline="0" dirty="0"/>
              <a:t> guidelines, states are not required to provide dental care. However, some states have chosen to “expand” Medicaid coverage to include dental care. This process is called Medicaid Expansion.</a:t>
            </a:r>
            <a:endParaRPr lang="en-US" dirty="0"/>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9</a:t>
            </a:fld>
            <a:endParaRPr lang="en-US"/>
          </a:p>
        </p:txBody>
      </p:sp>
    </p:spTree>
    <p:extLst>
      <p:ext uri="{BB962C8B-B14F-4D97-AF65-F5344CB8AC3E}">
        <p14:creationId xmlns:p14="http://schemas.microsoft.com/office/powerpoint/2010/main" val="221655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more here:</a:t>
            </a:r>
            <a:r>
              <a:rPr lang="en-US" baseline="0" dirty="0"/>
              <a:t> </a:t>
            </a:r>
            <a:r>
              <a:rPr lang="en-US" dirty="0">
                <a:hlinkClick r:id="rId3"/>
              </a:rPr>
              <a:t>https://myemail.constantcontact.com/Advocacy-Brief--Three-states-vote-to-expand-Medicaid-.html?soid=1102168765265&amp;aid=06MUcGwIfsw</a:t>
            </a:r>
            <a:endParaRPr lang="en-US" dirty="0"/>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10</a:t>
            </a:fld>
            <a:endParaRPr lang="en-US"/>
          </a:p>
        </p:txBody>
      </p:sp>
    </p:spTree>
    <p:extLst>
      <p:ext uri="{BB962C8B-B14F-4D97-AF65-F5344CB8AC3E}">
        <p14:creationId xmlns:p14="http://schemas.microsoft.com/office/powerpoint/2010/main" val="136060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11</a:t>
            </a:fld>
            <a:endParaRPr lang="en-US"/>
          </a:p>
        </p:txBody>
      </p:sp>
    </p:spTree>
    <p:extLst>
      <p:ext uri="{BB962C8B-B14F-4D97-AF65-F5344CB8AC3E}">
        <p14:creationId xmlns:p14="http://schemas.microsoft.com/office/powerpoint/2010/main" val="38516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info on other dental school loan forgiveness programs like the following can be found here: https://www.nerdwallet.com/article/loans/student-loans/dental-school-debt-forgiveness</a:t>
            </a:r>
          </a:p>
          <a:p>
            <a:endParaRPr lang="en-US" dirty="0"/>
          </a:p>
          <a:p>
            <a:pPr marL="171450" indent="-171450">
              <a:buFontTx/>
              <a:buChar char="-"/>
            </a:pPr>
            <a:r>
              <a:rPr lang="en-US" dirty="0"/>
              <a:t>National Health Service Corps Loan Repayment Program</a:t>
            </a:r>
          </a:p>
          <a:p>
            <a:pPr marL="171450" indent="-171450">
              <a:buFontTx/>
              <a:buChar char="-"/>
            </a:pPr>
            <a:r>
              <a:rPr lang="en-US" dirty="0"/>
              <a:t>National Health Service Corps Students to Service Loan Repayment Program</a:t>
            </a:r>
          </a:p>
          <a:p>
            <a:pPr marL="171450" indent="-171450">
              <a:buFontTx/>
              <a:buChar char="-"/>
            </a:pPr>
            <a:r>
              <a:rPr lang="en-US" dirty="0"/>
              <a:t>Health Resources and Services Administration Faculty Loan Repayment</a:t>
            </a:r>
            <a:r>
              <a:rPr lang="en-US" baseline="0" dirty="0"/>
              <a:t> Program</a:t>
            </a:r>
          </a:p>
          <a:p>
            <a:pPr marL="171450" indent="-171450">
              <a:buFontTx/>
              <a:buChar char="-"/>
            </a:pPr>
            <a:r>
              <a:rPr lang="en-US" baseline="0" dirty="0"/>
              <a:t>National Institutes of Health Loan Repayment Program</a:t>
            </a:r>
          </a:p>
          <a:p>
            <a:pPr marL="171450" indent="-171450">
              <a:buFontTx/>
              <a:buChar char="-"/>
            </a:pPr>
            <a:r>
              <a:rPr lang="en-US" baseline="0" dirty="0"/>
              <a:t>Indian Health Service Loan Repayment Program</a:t>
            </a:r>
          </a:p>
          <a:p>
            <a:pPr marL="171450" indent="-171450">
              <a:buFontTx/>
              <a:buChar char="-"/>
            </a:pPr>
            <a:r>
              <a:rPr lang="en-US" baseline="0" dirty="0"/>
              <a:t>Military Loan Repayment Programs</a:t>
            </a:r>
          </a:p>
          <a:p>
            <a:pPr marL="171450" indent="-171450">
              <a:buFontTx/>
              <a:buChar char="-"/>
            </a:pPr>
            <a:endParaRPr lang="en-US" baseline="0" dirty="0"/>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12</a:t>
            </a:fld>
            <a:endParaRPr lang="en-US"/>
          </a:p>
        </p:txBody>
      </p:sp>
    </p:spTree>
    <p:extLst>
      <p:ext uri="{BB962C8B-B14F-4D97-AF65-F5344CB8AC3E}">
        <p14:creationId xmlns:p14="http://schemas.microsoft.com/office/powerpoint/2010/main" val="215636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:https://www.ada.org/en/public-programs/give-kids-a-smile</a:t>
            </a:r>
          </a:p>
          <a:p>
            <a:endParaRPr lang="en-US" dirty="0"/>
          </a:p>
        </p:txBody>
      </p:sp>
      <p:sp>
        <p:nvSpPr>
          <p:cNvPr id="4" name="Slide Number Placeholder 3"/>
          <p:cNvSpPr>
            <a:spLocks noGrp="1"/>
          </p:cNvSpPr>
          <p:nvPr>
            <p:ph type="sldNum" sz="quarter" idx="5"/>
          </p:nvPr>
        </p:nvSpPr>
        <p:spPr/>
        <p:txBody>
          <a:bodyPr/>
          <a:lstStyle/>
          <a:p>
            <a:fld id="{24E2C26E-E528-4FA2-AA2F-C4B9CE1708D5}" type="slidenum">
              <a:rPr lang="en-US" smtClean="0"/>
              <a:t>13</a:t>
            </a:fld>
            <a:endParaRPr lang="en-US"/>
          </a:p>
        </p:txBody>
      </p:sp>
    </p:spTree>
    <p:extLst>
      <p:ext uri="{BB962C8B-B14F-4D97-AF65-F5344CB8AC3E}">
        <p14:creationId xmlns:p14="http://schemas.microsoft.com/office/powerpoint/2010/main" val="115515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flipH="1">
            <a:off x="0" y="0"/>
            <a:ext cx="2504661" cy="6858000"/>
          </a:xfrm>
          <a:prstGeom prst="rect">
            <a:avLst/>
          </a:prstGeom>
          <a:pattFill prst="pct5">
            <a:fgClr>
              <a:srgbClr val="153E6A"/>
            </a:fgClr>
            <a:bgClr>
              <a:srgbClr val="153E6A"/>
            </a:bgClr>
          </a:pattFill>
          <a:ln>
            <a:solidFill>
              <a:srgbClr val="153E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3E6A"/>
              </a:solidFill>
            </a:endParaRPr>
          </a:p>
        </p:txBody>
      </p:sp>
      <p:sp>
        <p:nvSpPr>
          <p:cNvPr id="5" name="Title Placeholder 1"/>
          <p:cNvSpPr>
            <a:spLocks noGrp="1"/>
          </p:cNvSpPr>
          <p:nvPr>
            <p:ph type="title"/>
          </p:nvPr>
        </p:nvSpPr>
        <p:spPr>
          <a:xfrm>
            <a:off x="2782955" y="1778613"/>
            <a:ext cx="8799444" cy="1143000"/>
          </a:xfrm>
          <a:prstGeom prst="rect">
            <a:avLst/>
          </a:prstGeom>
        </p:spPr>
        <p:txBody>
          <a:bodyPr vert="horz" lIns="91440" tIns="45720" rIns="91440" bIns="45720" rtlCol="0" anchor="ctr">
            <a:normAutofit/>
          </a:bodyPr>
          <a:lstStyle>
            <a:lvl1pPr>
              <a:defRPr sz="5400" b="1" i="0" baseline="0">
                <a:solidFill>
                  <a:srgbClr val="153E6A"/>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Text Placeholder 4"/>
          <p:cNvSpPr>
            <a:spLocks noGrp="1"/>
          </p:cNvSpPr>
          <p:nvPr>
            <p:ph type="body" sz="quarter" idx="10"/>
          </p:nvPr>
        </p:nvSpPr>
        <p:spPr>
          <a:xfrm>
            <a:off x="2782955" y="3335468"/>
            <a:ext cx="8004313" cy="1050925"/>
          </a:xfrm>
          <a:prstGeom prst="rect">
            <a:avLst/>
          </a:prstGeom>
        </p:spPr>
        <p:txBody>
          <a:bodyPr vert="horz"/>
          <a:lstStyle>
            <a:lvl1pPr marL="0" indent="0">
              <a:buNone/>
              <a:defRPr sz="4400" b="1" i="0" baseline="0">
                <a:solidFill>
                  <a:srgbClr val="0079B8"/>
                </a:solidFill>
                <a:latin typeface="Calibri Light" panose="020F0302020204030204" pitchFamily="34" charset="0"/>
                <a:cs typeface="Calibri Light" panose="020F0302020204030204" pitchFamily="34" charset="0"/>
              </a:defRPr>
            </a:lvl1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4300" y="5078254"/>
            <a:ext cx="2974531" cy="1306070"/>
          </a:xfrm>
          <a:prstGeom prst="rect">
            <a:avLst/>
          </a:prstGeom>
        </p:spPr>
      </p:pic>
    </p:spTree>
    <p:extLst>
      <p:ext uri="{BB962C8B-B14F-4D97-AF65-F5344CB8AC3E}">
        <p14:creationId xmlns:p14="http://schemas.microsoft.com/office/powerpoint/2010/main" val="31447996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38519"/>
            <a:ext cx="10972800" cy="1143000"/>
          </a:xfrm>
          <a:prstGeom prst="rect">
            <a:avLst/>
          </a:prstGeom>
        </p:spPr>
        <p:txBody>
          <a:bodyPr vert="horz" lIns="91440" tIns="45720" rIns="91440" bIns="45720" rtlCol="0" anchor="ctr">
            <a:normAutofit/>
          </a:bodyPr>
          <a:lstStyle>
            <a:lvl1pPr>
              <a:defRPr sz="4400" b="1" i="0">
                <a:solidFill>
                  <a:srgbClr val="0079B8"/>
                </a:solidFill>
                <a:latin typeface="+mj-lt"/>
                <a:cs typeface="Helvetica Neue Black Condensed"/>
              </a:defRPr>
            </a:lvl1pPr>
          </a:lstStyle>
          <a:p>
            <a:r>
              <a:rPr lang="en-US" dirty="0"/>
              <a:t>Click to edit Master title style</a:t>
            </a:r>
          </a:p>
        </p:txBody>
      </p:sp>
      <p:sp>
        <p:nvSpPr>
          <p:cNvPr id="17" name="Content Placeholder 16"/>
          <p:cNvSpPr>
            <a:spLocks noGrp="1"/>
          </p:cNvSpPr>
          <p:nvPr>
            <p:ph sz="quarter" idx="10"/>
          </p:nvPr>
        </p:nvSpPr>
        <p:spPr>
          <a:xfrm>
            <a:off x="609600" y="1612901"/>
            <a:ext cx="10972800" cy="4270375"/>
          </a:xfrm>
          <a:prstGeom prst="rect">
            <a:avLst/>
          </a:prstGeom>
        </p:spPr>
        <p:txBody>
          <a:bodyPr vert="horz"/>
          <a:lstStyle>
            <a:lvl1pPr marL="0" indent="0" algn="l">
              <a:buNone/>
              <a:defRPr b="0" i="0">
                <a:latin typeface="+mn-lt"/>
                <a:cs typeface="Helvetica Neue"/>
              </a:defRPr>
            </a:lvl1pPr>
          </a:lstStyle>
          <a:p>
            <a:pPr lvl="0"/>
            <a:r>
              <a:rPr lang="en-US" dirty="0"/>
              <a:t>Click to edit Master text styles</a:t>
            </a:r>
          </a:p>
        </p:txBody>
      </p:sp>
      <p:sp>
        <p:nvSpPr>
          <p:cNvPr id="4" name="Rectangle 3"/>
          <p:cNvSpPr/>
          <p:nvPr userDrawn="1"/>
        </p:nvSpPr>
        <p:spPr>
          <a:xfrm>
            <a:off x="0" y="6276513"/>
            <a:ext cx="12192000" cy="581487"/>
          </a:xfrm>
          <a:prstGeom prst="rect">
            <a:avLst/>
          </a:prstGeom>
          <a:solidFill>
            <a:srgbClr val="153E6A"/>
          </a:solidFill>
          <a:ln>
            <a:solidFill>
              <a:srgbClr val="153E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3E6A"/>
              </a:solidFill>
            </a:endParaRPr>
          </a:p>
        </p:txBody>
      </p:sp>
      <p:sp>
        <p:nvSpPr>
          <p:cNvPr id="6" name="TextBox 5"/>
          <p:cNvSpPr txBox="1"/>
          <p:nvPr userDrawn="1"/>
        </p:nvSpPr>
        <p:spPr>
          <a:xfrm>
            <a:off x="257454" y="6446572"/>
            <a:ext cx="4731798" cy="323165"/>
          </a:xfrm>
          <a:prstGeom prst="rect">
            <a:avLst/>
          </a:prstGeom>
          <a:noFill/>
          <a:ln>
            <a:noFill/>
          </a:ln>
        </p:spPr>
        <p:txBody>
          <a:bodyPr wrap="square" rtlCol="0">
            <a:spAutoFit/>
          </a:bodyPr>
          <a:lstStyle/>
          <a:p>
            <a:r>
              <a:rPr lang="en-US" sz="1500" b="1" dirty="0">
                <a:solidFill>
                  <a:schemeClr val="bg1"/>
                </a:solidFill>
              </a:rPr>
              <a:t>AMERICAN</a:t>
            </a:r>
            <a:r>
              <a:rPr lang="en-US" sz="1500" b="1" baseline="0" dirty="0">
                <a:solidFill>
                  <a:schemeClr val="bg1"/>
                </a:solidFill>
              </a:rPr>
              <a:t> STUDENT DENTAL ASSOCIATION</a:t>
            </a:r>
            <a:endParaRPr lang="en-US" sz="1500" b="1" dirty="0">
              <a:solidFill>
                <a:schemeClr val="bg1"/>
              </a:solidFill>
            </a:endParaRPr>
          </a:p>
        </p:txBody>
      </p:sp>
      <p:sp>
        <p:nvSpPr>
          <p:cNvPr id="20" name="TextBox 19">
            <a:extLst>
              <a:ext uri="{FF2B5EF4-FFF2-40B4-BE49-F238E27FC236}">
                <a16:creationId xmlns:a16="http://schemas.microsoft.com/office/drawing/2014/main" id="{FE0D07D5-F1FC-7243-A980-EA820B217B52}"/>
              </a:ext>
            </a:extLst>
          </p:cNvPr>
          <p:cNvSpPr txBox="1"/>
          <p:nvPr userDrawn="1"/>
        </p:nvSpPr>
        <p:spPr>
          <a:xfrm>
            <a:off x="11299715" y="6405776"/>
            <a:ext cx="574456" cy="404759"/>
          </a:xfrm>
          <a:prstGeom prst="rect">
            <a:avLst/>
          </a:prstGeom>
          <a:noFill/>
        </p:spPr>
        <p:txBody>
          <a:bodyPr wrap="square" rtlCol="0">
            <a:noAutofit/>
          </a:bodyPr>
          <a:lstStyle/>
          <a:p>
            <a:pPr algn="r"/>
            <a:r>
              <a:rPr lang="en-US" sz="1800" b="0" i="0" dirty="0">
                <a:solidFill>
                  <a:srgbClr val="ACC850"/>
                </a:solidFill>
                <a:latin typeface="Calibri" panose="020F0502020204030204" pitchFamily="34" charset="0"/>
                <a:cs typeface="Calibri" panose="020F0502020204030204" pitchFamily="34" charset="0"/>
              </a:rPr>
              <a:t>I</a:t>
            </a:r>
            <a:r>
              <a:rPr lang="en-US" sz="1800" b="1" i="0" baseline="0" dirty="0">
                <a:solidFill>
                  <a:schemeClr val="bg1"/>
                </a:solidFill>
                <a:latin typeface="Calibri" panose="020F0502020204030204" pitchFamily="34" charset="0"/>
                <a:cs typeface="Calibri" panose="020F0502020204030204" pitchFamily="34" charset="0"/>
              </a:rPr>
              <a:t> </a:t>
            </a:r>
            <a:fld id="{099A2A1F-9EB0-0A45-9834-0B0D41622D35}" type="slidenum">
              <a:rPr lang="en-US" sz="1800" b="1" i="0" smtClean="0">
                <a:solidFill>
                  <a:schemeClr val="bg1"/>
                </a:solidFill>
                <a:latin typeface="Calibri" panose="020F0502020204030204" pitchFamily="34" charset="0"/>
                <a:cs typeface="Calibri" panose="020F0502020204030204" pitchFamily="34" charset="0"/>
              </a:rPr>
              <a:t>‹#›</a:t>
            </a:fld>
            <a:endParaRPr lang="en-US" sz="18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496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457200" rtl="0" eaLnBrk="1" fontAlgn="base" hangingPunct="1">
        <a:spcBef>
          <a:spcPct val="0"/>
        </a:spcBef>
        <a:spcAft>
          <a:spcPct val="0"/>
        </a:spcAft>
        <a:defRPr sz="4800" b="1" kern="1200">
          <a:solidFill>
            <a:schemeClr val="bg1"/>
          </a:solidFill>
          <a:latin typeface="Chalkduster"/>
          <a:ea typeface="ＭＳ Ｐゴシック" charset="0"/>
          <a:cs typeface="Chalkduster"/>
        </a:defRPr>
      </a:lvl1pPr>
      <a:lvl2pPr algn="l" defTabSz="457200" rtl="0" eaLnBrk="1" fontAlgn="base" hangingPunct="1">
        <a:spcBef>
          <a:spcPct val="0"/>
        </a:spcBef>
        <a:spcAft>
          <a:spcPct val="0"/>
        </a:spcAft>
        <a:defRPr sz="4800" b="1">
          <a:solidFill>
            <a:schemeClr val="bg1"/>
          </a:solidFill>
          <a:latin typeface="Chalkduster" charset="0"/>
          <a:ea typeface="ＭＳ Ｐゴシック" charset="0"/>
        </a:defRPr>
      </a:lvl2pPr>
      <a:lvl3pPr algn="l" defTabSz="457200" rtl="0" eaLnBrk="1" fontAlgn="base" hangingPunct="1">
        <a:spcBef>
          <a:spcPct val="0"/>
        </a:spcBef>
        <a:spcAft>
          <a:spcPct val="0"/>
        </a:spcAft>
        <a:defRPr sz="4800" b="1">
          <a:solidFill>
            <a:schemeClr val="bg1"/>
          </a:solidFill>
          <a:latin typeface="Chalkduster" charset="0"/>
          <a:ea typeface="ＭＳ Ｐゴシック" charset="0"/>
        </a:defRPr>
      </a:lvl3pPr>
      <a:lvl4pPr algn="l" defTabSz="457200" rtl="0" eaLnBrk="1" fontAlgn="base" hangingPunct="1">
        <a:spcBef>
          <a:spcPct val="0"/>
        </a:spcBef>
        <a:spcAft>
          <a:spcPct val="0"/>
        </a:spcAft>
        <a:defRPr sz="4800" b="1">
          <a:solidFill>
            <a:schemeClr val="bg1"/>
          </a:solidFill>
          <a:latin typeface="Chalkduster" charset="0"/>
          <a:ea typeface="ＭＳ Ｐゴシック" charset="0"/>
        </a:defRPr>
      </a:lvl4pPr>
      <a:lvl5pPr algn="l" defTabSz="457200" rtl="0" eaLnBrk="1" fontAlgn="base" hangingPunct="1">
        <a:spcBef>
          <a:spcPct val="0"/>
        </a:spcBef>
        <a:spcAft>
          <a:spcPct val="0"/>
        </a:spcAft>
        <a:defRPr sz="4800" b="1">
          <a:solidFill>
            <a:schemeClr val="bg1"/>
          </a:solidFill>
          <a:latin typeface="Chalkduster" charset="0"/>
          <a:ea typeface="ＭＳ Ｐゴシック" charset="0"/>
        </a:defRPr>
      </a:lvl5pPr>
      <a:lvl6pPr marL="457200" algn="l" defTabSz="457200" rtl="0" eaLnBrk="1" fontAlgn="base" hangingPunct="1">
        <a:spcBef>
          <a:spcPct val="0"/>
        </a:spcBef>
        <a:spcAft>
          <a:spcPct val="0"/>
        </a:spcAft>
        <a:defRPr sz="4800" b="1">
          <a:solidFill>
            <a:schemeClr val="bg1"/>
          </a:solidFill>
          <a:latin typeface="Chalkduster" charset="0"/>
          <a:ea typeface="ＭＳ Ｐゴシック" charset="0"/>
        </a:defRPr>
      </a:lvl6pPr>
      <a:lvl7pPr marL="914400" algn="l" defTabSz="457200" rtl="0" eaLnBrk="1" fontAlgn="base" hangingPunct="1">
        <a:spcBef>
          <a:spcPct val="0"/>
        </a:spcBef>
        <a:spcAft>
          <a:spcPct val="0"/>
        </a:spcAft>
        <a:defRPr sz="4800" b="1">
          <a:solidFill>
            <a:schemeClr val="bg1"/>
          </a:solidFill>
          <a:latin typeface="Chalkduster" charset="0"/>
          <a:ea typeface="ＭＳ Ｐゴシック" charset="0"/>
        </a:defRPr>
      </a:lvl7pPr>
      <a:lvl8pPr marL="1371600" algn="l" defTabSz="457200" rtl="0" eaLnBrk="1" fontAlgn="base" hangingPunct="1">
        <a:spcBef>
          <a:spcPct val="0"/>
        </a:spcBef>
        <a:spcAft>
          <a:spcPct val="0"/>
        </a:spcAft>
        <a:defRPr sz="4800" b="1">
          <a:solidFill>
            <a:schemeClr val="bg1"/>
          </a:solidFill>
          <a:latin typeface="Chalkduster" charset="0"/>
          <a:ea typeface="ＭＳ Ｐゴシック" charset="0"/>
        </a:defRPr>
      </a:lvl8pPr>
      <a:lvl9pPr marL="1828800" algn="l" defTabSz="457200" rtl="0" eaLnBrk="1" fontAlgn="base" hangingPunct="1">
        <a:spcBef>
          <a:spcPct val="0"/>
        </a:spcBef>
        <a:spcAft>
          <a:spcPct val="0"/>
        </a:spcAft>
        <a:defRPr sz="4800" b="1">
          <a:solidFill>
            <a:schemeClr val="bg1"/>
          </a:solidFill>
          <a:latin typeface="Chalkduster"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dafoundation.org/give-kids-a-smi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asdanet.org/utility-navigation/Publications/E-newsletters/Advocacy-Brief" TargetMode="External"/><Relationship Id="rId2" Type="http://schemas.openxmlformats.org/officeDocument/2006/relationships/hyperlink" Target="https://www.asdanet.org/ASDAaction?vvsrc=/bill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asdanet.org/index/programs-events/virtual-events/Advocacy-Month" TargetMode="External"/><Relationship Id="rId4" Type="http://schemas.openxmlformats.org/officeDocument/2006/relationships/hyperlink" Target="https://www.asdanet.org/index/programs-events/national-meetings/Lobby-Da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da.org/resources/community-initiatives" TargetMode="External"/><Relationship Id="rId2" Type="http://schemas.openxmlformats.org/officeDocument/2006/relationships/hyperlink" Target="https://www.ada.org/resources/research/health-policy-institute/coverage-access-outcomes/oral-health-and-well-bein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ada.org/-/media/project/ada-organization/ada/ada-org/files/resources/research/hpi/hpibrief_0419_1.pdf" TargetMode="External"/><Relationship Id="rId4" Type="http://schemas.openxmlformats.org/officeDocument/2006/relationships/hyperlink" Target="https://www.agd.org/docs/default-source/advocacy-papers/agd-white-paper-increasing-access-to-and-utilization-of-oral-health-care-services.pdf?sfvrsn=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ff.org/other/state-indicator/dental-care-health-professional-shortage-areas-hpsas/?currentTimeframe=0&amp;sortModel=%7B%22colId%22:%22Location%22,%22sort%22:%22asc%22%7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sdanet.org/about-asda/leaders-and-governance/current-statements-of-position-or-policy/dental-education-administration/statement-on-policy/H-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sdanet.org/about-asda/leaders-and-governance/current-statements-of-position-or-policy/dental-education-administration/statement-on-policy/h-2-measures-to-reduce-barriers-to-care-(201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bwMode="auto">
          <a:xfrm>
            <a:off x="2902226" y="1041400"/>
            <a:ext cx="9134062" cy="2179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Ctr="0" compatLnSpc="1">
            <a:prstTxWarp prst="textNoShape">
              <a:avLst/>
            </a:prstTxWarp>
            <a:normAutofit/>
          </a:bodyPr>
          <a:lstStyle/>
          <a:p>
            <a:r>
              <a:rPr lang="en-US" dirty="0">
                <a:solidFill>
                  <a:srgbClr val="153E6A"/>
                </a:solidFill>
              </a:rPr>
              <a:t>ASDA Advocacy presents</a:t>
            </a:r>
          </a:p>
        </p:txBody>
      </p:sp>
      <p:sp>
        <p:nvSpPr>
          <p:cNvPr id="7170" name="Text Placeholder 2"/>
          <p:cNvSpPr>
            <a:spLocks noGrp="1"/>
          </p:cNvSpPr>
          <p:nvPr>
            <p:ph type="body" sz="quarter" idx="10"/>
          </p:nvPr>
        </p:nvSpPr>
        <p:spPr bwMode="auto">
          <a:xfrm>
            <a:off x="2902227" y="3335468"/>
            <a:ext cx="7885042" cy="1050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3900" dirty="0">
                <a:solidFill>
                  <a:srgbClr val="0079B8"/>
                </a:solidFill>
                <a:latin typeface="Calibri" panose="020F0502020204030204" pitchFamily="34" charset="0"/>
              </a:rPr>
              <a:t>Barriers to care</a:t>
            </a:r>
            <a:endParaRPr lang="en-US" sz="3900" i="1" dirty="0">
              <a:solidFill>
                <a:srgbClr val="0079B8"/>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Medicaid expansion: </a:t>
            </a:r>
            <a:r>
              <a:rPr lang="en-US" sz="3500" dirty="0">
                <a:solidFill>
                  <a:srgbClr val="C00000"/>
                </a:solidFill>
              </a:rPr>
              <a:t>a case study</a:t>
            </a:r>
          </a:p>
        </p:txBody>
      </p:sp>
      <p:sp>
        <p:nvSpPr>
          <p:cNvPr id="4" name="Content Placeholder 2"/>
          <p:cNvSpPr>
            <a:spLocks noGrp="1"/>
          </p:cNvSpPr>
          <p:nvPr>
            <p:ph sz="quarter" idx="10"/>
          </p:nvPr>
        </p:nvSpPr>
        <p:spPr>
          <a:xfrm>
            <a:off x="609601" y="1612901"/>
            <a:ext cx="8788400" cy="4270375"/>
          </a:xfrm>
        </p:spPr>
        <p:txBody>
          <a:bodyPr/>
          <a:lstStyle/>
          <a:p>
            <a:pPr marL="800080" lvl="1" indent="-342891">
              <a:spcBef>
                <a:spcPct val="50000"/>
              </a:spcBef>
              <a:buFont typeface="Arial" panose="020B0604020202020204" pitchFamily="34" charset="0"/>
              <a:buChar char="•"/>
            </a:pPr>
            <a:r>
              <a:rPr lang="en-US" sz="2500" dirty="0"/>
              <a:t>In 2016, Missouri expanded Medicaid to include adult dental benefits. </a:t>
            </a:r>
          </a:p>
          <a:p>
            <a:pPr marL="800080" lvl="1" indent="-342891">
              <a:spcBef>
                <a:spcPct val="50000"/>
              </a:spcBef>
              <a:buFont typeface="Arial" panose="020B0604020202020204" pitchFamily="34" charset="0"/>
              <a:buChar char="•"/>
            </a:pPr>
            <a:r>
              <a:rPr lang="en-US" sz="2500" dirty="0"/>
              <a:t>Since then, the state has seen a dramatic reduction in dental-related emergency room visits. </a:t>
            </a:r>
          </a:p>
          <a:p>
            <a:pPr marL="800080" lvl="1" indent="-342891">
              <a:spcBef>
                <a:spcPct val="50000"/>
              </a:spcBef>
              <a:buFont typeface="Arial" panose="020B0604020202020204" pitchFamily="34" charset="0"/>
              <a:buChar char="•"/>
            </a:pPr>
            <a:r>
              <a:rPr lang="en-US" sz="2500" dirty="0"/>
              <a:t>In January 2015, before the benefit was in place, the state recorded </a:t>
            </a:r>
            <a:r>
              <a:rPr lang="en-US" sz="2500" dirty="0">
                <a:solidFill>
                  <a:srgbClr val="0079B8"/>
                </a:solidFill>
              </a:rPr>
              <a:t>1,439 non-traumatic emergency dental department visits </a:t>
            </a:r>
            <a:r>
              <a:rPr lang="en-US" sz="2500" dirty="0"/>
              <a:t>(based on the number of claims). </a:t>
            </a:r>
          </a:p>
          <a:p>
            <a:pPr marL="800080" lvl="1" indent="-342891">
              <a:spcBef>
                <a:spcPct val="50000"/>
              </a:spcBef>
              <a:buFont typeface="Arial" panose="020B0604020202020204" pitchFamily="34" charset="0"/>
              <a:buChar char="•"/>
            </a:pPr>
            <a:r>
              <a:rPr lang="en-US" sz="2500" dirty="0"/>
              <a:t>In January of 2018, </a:t>
            </a:r>
            <a:r>
              <a:rPr lang="en-US" sz="2500" dirty="0">
                <a:solidFill>
                  <a:srgbClr val="0079B8"/>
                </a:solidFill>
              </a:rPr>
              <a:t>827 emergency department claims for dental visits </a:t>
            </a:r>
            <a:r>
              <a:rPr lang="en-US" sz="2500" dirty="0"/>
              <a:t>were made, resulting in significant savings for the state. </a:t>
            </a:r>
          </a:p>
          <a:p>
            <a:endParaRPr lang="en-US" dirty="0"/>
          </a:p>
        </p:txBody>
      </p:sp>
      <p:pic>
        <p:nvPicPr>
          <p:cNvPr id="6" name="Picture 5" descr="A picture containing map&#10;&#10;Description automatically generated">
            <a:extLst>
              <a:ext uri="{FF2B5EF4-FFF2-40B4-BE49-F238E27FC236}">
                <a16:creationId xmlns:a16="http://schemas.microsoft.com/office/drawing/2014/main" id="{CB87BD54-0D0F-92BB-7FF5-57752C068C4E}"/>
              </a:ext>
            </a:extLst>
          </p:cNvPr>
          <p:cNvPicPr>
            <a:picLocks noChangeAspect="1"/>
          </p:cNvPicPr>
          <p:nvPr/>
        </p:nvPicPr>
        <p:blipFill rotWithShape="1">
          <a:blip r:embed="rId3"/>
          <a:srcRect l="18291" r="14888"/>
          <a:stretch/>
        </p:blipFill>
        <p:spPr>
          <a:xfrm>
            <a:off x="9025467" y="1481519"/>
            <a:ext cx="2556933" cy="2397125"/>
          </a:xfrm>
          <a:prstGeom prst="rect">
            <a:avLst/>
          </a:prstGeom>
        </p:spPr>
      </p:pic>
    </p:spTree>
    <p:extLst>
      <p:ext uri="{BB962C8B-B14F-4D97-AF65-F5344CB8AC3E}">
        <p14:creationId xmlns:p14="http://schemas.microsoft.com/office/powerpoint/2010/main" val="301663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Emergency Room referral programs: </a:t>
            </a:r>
            <a:r>
              <a:rPr lang="en-US" sz="3500" dirty="0">
                <a:solidFill>
                  <a:srgbClr val="C00000"/>
                </a:solidFill>
              </a:rPr>
              <a:t>explained</a:t>
            </a:r>
          </a:p>
        </p:txBody>
      </p:sp>
      <p:sp>
        <p:nvSpPr>
          <p:cNvPr id="4" name="Content Placeholder 2"/>
          <p:cNvSpPr>
            <a:spLocks noGrp="1"/>
          </p:cNvSpPr>
          <p:nvPr>
            <p:ph sz="quarter" idx="10"/>
          </p:nvPr>
        </p:nvSpPr>
        <p:spPr>
          <a:xfrm>
            <a:off x="609600" y="1334557"/>
            <a:ext cx="6381675" cy="4548718"/>
          </a:xfrm>
        </p:spPr>
        <p:txBody>
          <a:bodyPr/>
          <a:lstStyle/>
          <a:p>
            <a:pPr>
              <a:spcBef>
                <a:spcPct val="50000"/>
              </a:spcBef>
            </a:pPr>
            <a:r>
              <a:rPr lang="en-US" sz="2800" b="1" dirty="0">
                <a:solidFill>
                  <a:srgbClr val="0F334A"/>
                </a:solidFill>
              </a:rPr>
              <a:t>The situation</a:t>
            </a:r>
            <a:r>
              <a:rPr lang="en-US" sz="2133" b="1" dirty="0">
                <a:solidFill>
                  <a:srgbClr val="0F334A"/>
                </a:solidFill>
              </a:rPr>
              <a:t> </a:t>
            </a:r>
          </a:p>
          <a:p>
            <a:pPr marL="800080" lvl="1" indent="-342891">
              <a:spcBef>
                <a:spcPct val="50000"/>
              </a:spcBef>
              <a:buFont typeface="Arial" panose="020B0604020202020204" pitchFamily="34" charset="0"/>
              <a:buChar char="•"/>
            </a:pPr>
            <a:r>
              <a:rPr lang="en-US" sz="1700" dirty="0"/>
              <a:t>ERs are frequently utilized for non-traumatic dental conditions because patients cannot access regular dental care due to financial, geographic, insurance or other barriers </a:t>
            </a:r>
          </a:p>
          <a:p>
            <a:pPr marL="800080" lvl="1" indent="-342891">
              <a:spcBef>
                <a:spcPct val="50000"/>
              </a:spcBef>
              <a:buFont typeface="Arial" panose="020B0604020202020204" pitchFamily="34" charset="0"/>
              <a:buChar char="•"/>
            </a:pPr>
            <a:r>
              <a:rPr lang="en-US" sz="1700" dirty="0"/>
              <a:t>Frequently, visits are caused by tooth decay and periodontal disease that could have been avoided with routine care</a:t>
            </a:r>
          </a:p>
          <a:p>
            <a:pPr marL="800080" lvl="1" indent="-342891">
              <a:spcBef>
                <a:spcPct val="50000"/>
              </a:spcBef>
              <a:buFont typeface="Arial" panose="020B0604020202020204" pitchFamily="34" charset="0"/>
              <a:buChar char="•"/>
            </a:pPr>
            <a:r>
              <a:rPr lang="en-US" sz="1700" dirty="0"/>
              <a:t>ERs typically do not have the tools or diagnostic equipment necessary to evaluate and provide comprehensive care</a:t>
            </a:r>
          </a:p>
          <a:p>
            <a:pPr marL="800080" lvl="1" indent="-342891">
              <a:spcBef>
                <a:spcPct val="50000"/>
              </a:spcBef>
              <a:buFont typeface="Arial" panose="020B0604020202020204" pitchFamily="34" charset="0"/>
              <a:buChar char="•"/>
            </a:pPr>
            <a:r>
              <a:rPr lang="en-US" sz="1700" dirty="0"/>
              <a:t>ERs are often limited to prescribing analgesics and/or antibiotics to address the signs and symptoms, but rarely the underlying cause</a:t>
            </a:r>
          </a:p>
          <a:p>
            <a:pPr marL="800080" lvl="1" indent="-342891">
              <a:spcBef>
                <a:spcPct val="50000"/>
              </a:spcBef>
              <a:buFont typeface="Arial" panose="020B0604020202020204" pitchFamily="34" charset="0"/>
              <a:buChar char="•"/>
            </a:pPr>
            <a:r>
              <a:rPr lang="en-US" sz="1700" dirty="0"/>
              <a:t>These visits have severe cost implications and may contribute to longer waiting time and overcrowding of ERs</a:t>
            </a:r>
          </a:p>
          <a:p>
            <a:endParaRPr lang="en-US" dirty="0"/>
          </a:p>
        </p:txBody>
      </p:sp>
      <p:sp>
        <p:nvSpPr>
          <p:cNvPr id="3" name="Content Placeholder 2">
            <a:extLst>
              <a:ext uri="{FF2B5EF4-FFF2-40B4-BE49-F238E27FC236}">
                <a16:creationId xmlns:a16="http://schemas.microsoft.com/office/drawing/2014/main" id="{386E9E3D-A4B5-DAF4-2EB7-6AE1BD2C81D7}"/>
              </a:ext>
            </a:extLst>
          </p:cNvPr>
          <p:cNvSpPr txBox="1">
            <a:spLocks/>
          </p:cNvSpPr>
          <p:nvPr/>
        </p:nvSpPr>
        <p:spPr>
          <a:xfrm>
            <a:off x="6968066" y="1334556"/>
            <a:ext cx="5000513" cy="4548720"/>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sz="2800" b="1" dirty="0">
                <a:solidFill>
                  <a:srgbClr val="0F334A"/>
                </a:solidFill>
              </a:rPr>
              <a:t>   ASDA’s response</a:t>
            </a:r>
          </a:p>
          <a:p>
            <a:pPr marL="800080" lvl="1" indent="-342891">
              <a:spcBef>
                <a:spcPct val="50000"/>
              </a:spcBef>
              <a:buFont typeface="Arial" panose="020B0604020202020204" pitchFamily="34" charset="0"/>
              <a:buChar char="•"/>
            </a:pPr>
            <a:endParaRPr lang="en-US" sz="2100" dirty="0"/>
          </a:p>
          <a:p>
            <a:pPr marL="800080" lvl="1" indent="-342891">
              <a:spcBef>
                <a:spcPct val="50000"/>
              </a:spcBef>
              <a:buFont typeface="Arial" panose="020B0604020202020204" pitchFamily="34" charset="0"/>
              <a:buChar char="•"/>
            </a:pPr>
            <a:r>
              <a:rPr lang="en-US" sz="2100" dirty="0"/>
              <a:t>ASDA supports initiatives to set up ER referral programs. Meaning, rather than treat patients who present non-traumatic dental conditions, hospitals build connections with local dental providers who provide appropriate, comprehensive care</a:t>
            </a:r>
          </a:p>
          <a:p>
            <a:endParaRPr lang="en-US" dirty="0"/>
          </a:p>
        </p:txBody>
      </p:sp>
      <p:sp>
        <p:nvSpPr>
          <p:cNvPr id="5" name="Rectangle 4">
            <a:extLst>
              <a:ext uri="{FF2B5EF4-FFF2-40B4-BE49-F238E27FC236}">
                <a16:creationId xmlns:a16="http://schemas.microsoft.com/office/drawing/2014/main" id="{ED710436-C594-737D-E0AB-04B2BF2FE3EB}"/>
              </a:ext>
            </a:extLst>
          </p:cNvPr>
          <p:cNvSpPr/>
          <p:nvPr/>
        </p:nvSpPr>
        <p:spPr>
          <a:xfrm>
            <a:off x="527124" y="1879601"/>
            <a:ext cx="6381675" cy="4003674"/>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134F07-6D88-BCCB-8392-359F98AE62EA}"/>
              </a:ext>
            </a:extLst>
          </p:cNvPr>
          <p:cNvSpPr/>
          <p:nvPr/>
        </p:nvSpPr>
        <p:spPr>
          <a:xfrm>
            <a:off x="7027333" y="1879601"/>
            <a:ext cx="4881980" cy="400367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15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Student loan forgiveness programs: </a:t>
            </a:r>
            <a:r>
              <a:rPr lang="en-US" sz="3500" dirty="0">
                <a:solidFill>
                  <a:srgbClr val="C00000"/>
                </a:solidFill>
              </a:rPr>
              <a:t>explained</a:t>
            </a:r>
          </a:p>
        </p:txBody>
      </p:sp>
      <p:sp>
        <p:nvSpPr>
          <p:cNvPr id="4" name="Content Placeholder 2"/>
          <p:cNvSpPr>
            <a:spLocks noGrp="1"/>
          </p:cNvSpPr>
          <p:nvPr>
            <p:ph sz="quarter" idx="10"/>
          </p:nvPr>
        </p:nvSpPr>
        <p:spPr>
          <a:xfrm>
            <a:off x="609600" y="1612901"/>
            <a:ext cx="4961467" cy="4270375"/>
          </a:xfrm>
        </p:spPr>
        <p:txBody>
          <a:bodyPr/>
          <a:lstStyle/>
          <a:p>
            <a:pPr>
              <a:spcBef>
                <a:spcPct val="50000"/>
              </a:spcBef>
            </a:pPr>
            <a:r>
              <a:rPr lang="en-US" sz="2800" b="1" dirty="0">
                <a:solidFill>
                  <a:srgbClr val="0F334A"/>
                </a:solidFill>
              </a:rPr>
              <a:t>The situation</a:t>
            </a:r>
            <a:r>
              <a:rPr lang="en-US" sz="2133" b="1" dirty="0">
                <a:solidFill>
                  <a:srgbClr val="0F334A"/>
                </a:solidFill>
              </a:rPr>
              <a:t> </a:t>
            </a:r>
          </a:p>
          <a:p>
            <a:pPr marL="800080" lvl="1" indent="-342891">
              <a:spcBef>
                <a:spcPct val="50000"/>
              </a:spcBef>
              <a:buFont typeface="Arial" panose="020B0604020202020204" pitchFamily="34" charset="0"/>
              <a:buChar char="•"/>
            </a:pPr>
            <a:r>
              <a:rPr lang="en-US" sz="2000" dirty="0"/>
              <a:t>The average indebted dental school graduate has about $293,900 in debt.</a:t>
            </a:r>
          </a:p>
          <a:p>
            <a:pPr marL="800080" lvl="1" indent="-342891">
              <a:spcBef>
                <a:spcPct val="50000"/>
              </a:spcBef>
              <a:buFont typeface="Arial" panose="020B0604020202020204" pitchFamily="34" charset="0"/>
              <a:buChar char="•"/>
            </a:pPr>
            <a:r>
              <a:rPr lang="en-US" sz="2000" dirty="0"/>
              <a:t>The Public Service Loan Forgiveness Program is a federal program that forgives borrowers’ remaining student loan balance after they make 10 years’ worth of payments while working for the government or a qualifying nonprofit organization.</a:t>
            </a:r>
          </a:p>
          <a:p>
            <a:endParaRPr lang="en-US" dirty="0"/>
          </a:p>
        </p:txBody>
      </p:sp>
      <p:sp>
        <p:nvSpPr>
          <p:cNvPr id="3" name="Content Placeholder 2">
            <a:extLst>
              <a:ext uri="{FF2B5EF4-FFF2-40B4-BE49-F238E27FC236}">
                <a16:creationId xmlns:a16="http://schemas.microsoft.com/office/drawing/2014/main" id="{386E9E3D-A4B5-DAF4-2EB7-6AE1BD2C81D7}"/>
              </a:ext>
            </a:extLst>
          </p:cNvPr>
          <p:cNvSpPr txBox="1">
            <a:spLocks/>
          </p:cNvSpPr>
          <p:nvPr/>
        </p:nvSpPr>
        <p:spPr>
          <a:xfrm>
            <a:off x="6096000" y="1612900"/>
            <a:ext cx="5486400" cy="4270375"/>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sz="2800" b="1" dirty="0">
                <a:solidFill>
                  <a:srgbClr val="0F334A"/>
                </a:solidFill>
              </a:rPr>
              <a:t>ASDA’s response</a:t>
            </a:r>
          </a:p>
          <a:p>
            <a:pPr marL="800080" lvl="1" indent="-342891">
              <a:spcBef>
                <a:spcPct val="50000"/>
              </a:spcBef>
              <a:buFont typeface="Arial" panose="020B0604020202020204" pitchFamily="34" charset="0"/>
              <a:buChar char="•"/>
            </a:pPr>
            <a:r>
              <a:rPr lang="en-US" sz="1900" dirty="0"/>
              <a:t>ASDA supports initiatives to reduce the burden of debt for dental students by urging Congress, state legislatures and state dental associations to pass measures that include, but are not limited to:</a:t>
            </a:r>
          </a:p>
          <a:p>
            <a:pPr marL="800080" lvl="1" indent="-342891">
              <a:spcBef>
                <a:spcPct val="50000"/>
              </a:spcBef>
              <a:buFont typeface="Arial" panose="020B0604020202020204" pitchFamily="34" charset="0"/>
              <a:buChar char="•"/>
            </a:pPr>
            <a:r>
              <a:rPr lang="en-US" sz="1900" dirty="0"/>
              <a:t>Reducing student loan interest rates;</a:t>
            </a:r>
          </a:p>
          <a:p>
            <a:pPr marL="800080" lvl="1" indent="-342891">
              <a:spcBef>
                <a:spcPct val="50000"/>
              </a:spcBef>
              <a:buFont typeface="Arial" panose="020B0604020202020204" pitchFamily="34" charset="0"/>
              <a:buChar char="•"/>
            </a:pPr>
            <a:r>
              <a:rPr lang="en-US" sz="1900" dirty="0"/>
              <a:t>Providing refinancing opportunities to borrowers;</a:t>
            </a:r>
          </a:p>
          <a:p>
            <a:pPr marL="800080" lvl="1" indent="-342891">
              <a:spcBef>
                <a:spcPct val="50000"/>
              </a:spcBef>
              <a:buFont typeface="Arial" panose="020B0604020202020204" pitchFamily="34" charset="0"/>
              <a:buChar char="•"/>
            </a:pPr>
            <a:r>
              <a:rPr lang="en-US" sz="1900" dirty="0"/>
              <a:t>Providing opportunities for loan forgiveness, scholarships, grants and tax deductibility.</a:t>
            </a:r>
          </a:p>
          <a:p>
            <a:endParaRPr lang="en-US" dirty="0"/>
          </a:p>
        </p:txBody>
      </p:sp>
      <p:sp>
        <p:nvSpPr>
          <p:cNvPr id="5" name="Rectangle 4">
            <a:extLst>
              <a:ext uri="{FF2B5EF4-FFF2-40B4-BE49-F238E27FC236}">
                <a16:creationId xmlns:a16="http://schemas.microsoft.com/office/drawing/2014/main" id="{ED710436-C594-737D-E0AB-04B2BF2FE3EB}"/>
              </a:ext>
            </a:extLst>
          </p:cNvPr>
          <p:cNvSpPr/>
          <p:nvPr/>
        </p:nvSpPr>
        <p:spPr>
          <a:xfrm>
            <a:off x="527125" y="2133599"/>
            <a:ext cx="5152913" cy="374967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134F07-6D88-BCCB-8392-359F98AE62EA}"/>
              </a:ext>
            </a:extLst>
          </p:cNvPr>
          <p:cNvSpPr/>
          <p:nvPr/>
        </p:nvSpPr>
        <p:spPr>
          <a:xfrm>
            <a:off x="6054762" y="2133598"/>
            <a:ext cx="5527638" cy="373767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86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care: </a:t>
            </a:r>
            <a:r>
              <a:rPr lang="en-US" sz="4000" dirty="0">
                <a:solidFill>
                  <a:srgbClr val="C00000"/>
                </a:solidFill>
              </a:rPr>
              <a:t>what can you do?</a:t>
            </a:r>
          </a:p>
        </p:txBody>
      </p:sp>
      <p:sp>
        <p:nvSpPr>
          <p:cNvPr id="4" name="Content Placeholder 2"/>
          <p:cNvSpPr>
            <a:spLocks noGrp="1"/>
          </p:cNvSpPr>
          <p:nvPr>
            <p:ph sz="quarter" idx="10"/>
          </p:nvPr>
        </p:nvSpPr>
        <p:spPr>
          <a:xfrm>
            <a:off x="609600" y="1612901"/>
            <a:ext cx="8483600" cy="4270375"/>
          </a:xfrm>
        </p:spPr>
        <p:txBody>
          <a:bodyPr/>
          <a:lstStyle/>
          <a:p>
            <a:pPr marL="800080" lvl="1" indent="-342891">
              <a:spcBef>
                <a:spcPct val="50000"/>
              </a:spcBef>
              <a:buFont typeface="Arial" panose="020B0604020202020204" pitchFamily="34" charset="0"/>
              <a:buChar char="•"/>
            </a:pPr>
            <a:r>
              <a:rPr lang="en-US" sz="2500" dirty="0"/>
              <a:t>Many chapters participate in projects like</a:t>
            </a:r>
            <a:r>
              <a:rPr lang="en-US" sz="2500" dirty="0">
                <a:solidFill>
                  <a:srgbClr val="0079B8"/>
                </a:solidFill>
                <a:hlinkClick r:id="rId3">
                  <a:extLst>
                    <a:ext uri="{A12FA001-AC4F-418D-AE19-62706E023703}">
                      <ahyp:hlinkClr xmlns:ahyp="http://schemas.microsoft.com/office/drawing/2018/hyperlinkcolor" val="tx"/>
                    </a:ext>
                  </a:extLst>
                </a:hlinkClick>
              </a:rPr>
              <a:t> Give Kids a Smile </a:t>
            </a:r>
            <a:r>
              <a:rPr lang="en-US" sz="2500" dirty="0"/>
              <a:t>and Missions of Mercy to provide dental care to patients who may otherwise go untreated. </a:t>
            </a:r>
          </a:p>
          <a:p>
            <a:pPr marL="800080" lvl="1" indent="-342891">
              <a:spcBef>
                <a:spcPct val="50000"/>
              </a:spcBef>
              <a:buFont typeface="Arial" panose="020B0604020202020204" pitchFamily="34" charset="0"/>
              <a:buChar char="•"/>
            </a:pPr>
            <a:r>
              <a:rPr lang="en-US" sz="2500" dirty="0"/>
              <a:t>Many ASDA chapters collaborate with their state associations to champion legislation that combats barriers to care. </a:t>
            </a:r>
          </a:p>
          <a:p>
            <a:pPr marL="800080" lvl="1" indent="-342891">
              <a:spcBef>
                <a:spcPct val="50000"/>
              </a:spcBef>
              <a:buFont typeface="Arial" panose="020B0604020202020204" pitchFamily="34" charset="0"/>
              <a:buChar char="•"/>
            </a:pPr>
            <a:r>
              <a:rPr lang="en-US" sz="2500" dirty="0"/>
              <a:t>Connect with your chapter leaders to see how you can get involved or to plan an event at your chapter. </a:t>
            </a:r>
            <a:endParaRPr lang="en-US" dirty="0"/>
          </a:p>
        </p:txBody>
      </p:sp>
      <p:pic>
        <p:nvPicPr>
          <p:cNvPr id="3" name="Picture 4" descr="Image result for give kids a smile">
            <a:extLst>
              <a:ext uri="{FF2B5EF4-FFF2-40B4-BE49-F238E27FC236}">
                <a16:creationId xmlns:a16="http://schemas.microsoft.com/office/drawing/2014/main" id="{16DF4E7D-80A6-2029-A5D8-B81CD3351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8420" y="2246098"/>
            <a:ext cx="2573032" cy="236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3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care: </a:t>
            </a:r>
            <a:r>
              <a:rPr lang="en-US" sz="4000" dirty="0">
                <a:solidFill>
                  <a:srgbClr val="C00000"/>
                </a:solidFill>
              </a:rPr>
              <a:t>get involved</a:t>
            </a:r>
          </a:p>
        </p:txBody>
      </p:sp>
      <p:sp>
        <p:nvSpPr>
          <p:cNvPr id="4" name="Content Placeholder 2"/>
          <p:cNvSpPr>
            <a:spLocks noGrp="1"/>
          </p:cNvSpPr>
          <p:nvPr>
            <p:ph sz="quarter" idx="10"/>
          </p:nvPr>
        </p:nvSpPr>
        <p:spPr>
          <a:xfrm>
            <a:off x="609600" y="1612901"/>
            <a:ext cx="11430000" cy="4270375"/>
          </a:xfrm>
        </p:spPr>
        <p:txBody>
          <a:bodyPr/>
          <a:lstStyle/>
          <a:p>
            <a:pPr marL="800080" lvl="1" indent="-342891">
              <a:spcBef>
                <a:spcPct val="50000"/>
              </a:spcBef>
              <a:buFont typeface="Arial" panose="020B0604020202020204" pitchFamily="34" charset="0"/>
              <a:buChar char="•"/>
            </a:pPr>
            <a:r>
              <a:rPr lang="en-US" sz="2400" dirty="0">
                <a:solidFill>
                  <a:srgbClr val="0079B8"/>
                </a:solidFill>
                <a:hlinkClick r:id="rId2">
                  <a:extLst>
                    <a:ext uri="{A12FA001-AC4F-418D-AE19-62706E023703}">
                      <ahyp:hlinkClr xmlns:ahyp="http://schemas.microsoft.com/office/drawing/2018/hyperlinkcolor" val="tx"/>
                    </a:ext>
                  </a:extLst>
                </a:hlinkClick>
              </a:rPr>
              <a:t>ASDA Action</a:t>
            </a:r>
            <a:r>
              <a:rPr lang="en-US" sz="2400" dirty="0">
                <a:solidFill>
                  <a:srgbClr val="0079B8"/>
                </a:solidFill>
              </a:rPr>
              <a:t> </a:t>
            </a:r>
            <a:r>
              <a:rPr lang="en-US" sz="2400" dirty="0"/>
              <a:t>has campaigns for legislation that combat barriers to care. </a:t>
            </a:r>
            <a:r>
              <a:rPr lang="en-US" sz="2400" dirty="0">
                <a:solidFill>
                  <a:srgbClr val="C00000"/>
                </a:solidFill>
              </a:rPr>
              <a:t>Take a few minutes to write your member of Congress today!</a:t>
            </a:r>
          </a:p>
          <a:p>
            <a:pPr marL="800080" lvl="1" indent="-342891">
              <a:spcBef>
                <a:spcPct val="50000"/>
              </a:spcBef>
              <a:buFont typeface="Arial" panose="020B0604020202020204" pitchFamily="34" charset="0"/>
              <a:buChar char="•"/>
            </a:pPr>
            <a:r>
              <a:rPr lang="en-US" sz="2400" dirty="0"/>
              <a:t>View state and federal bills related to barriers to care on ASDA Action. </a:t>
            </a:r>
          </a:p>
          <a:p>
            <a:pPr marL="800080" lvl="1" indent="-342891">
              <a:spcBef>
                <a:spcPct val="50000"/>
              </a:spcBef>
              <a:buFont typeface="Arial" panose="020B0604020202020204" pitchFamily="34" charset="0"/>
              <a:buChar char="•"/>
            </a:pPr>
            <a:r>
              <a:rPr lang="en-US" sz="2400" dirty="0"/>
              <a:t>Read </a:t>
            </a:r>
            <a:r>
              <a:rPr lang="en-US" sz="2400" dirty="0">
                <a:solidFill>
                  <a:srgbClr val="0079B8"/>
                </a:solidFill>
                <a:hlinkClick r:id="rId3">
                  <a:extLst>
                    <a:ext uri="{A12FA001-AC4F-418D-AE19-62706E023703}">
                      <ahyp:hlinkClr xmlns:ahyp="http://schemas.microsoft.com/office/drawing/2018/hyperlinkcolor" val="tx"/>
                    </a:ext>
                  </a:extLst>
                </a:hlinkClick>
              </a:rPr>
              <a:t>Advocacy Brief</a:t>
            </a:r>
            <a:r>
              <a:rPr lang="en-US" sz="2400" dirty="0"/>
              <a:t>, ASDA’s monthly e-newsletter is devoted to legislative updates. </a:t>
            </a:r>
          </a:p>
          <a:p>
            <a:pPr marL="800080" lvl="1" indent="-342891">
              <a:spcBef>
                <a:spcPct val="50000"/>
              </a:spcBef>
              <a:buFont typeface="Arial" panose="020B0604020202020204" pitchFamily="34" charset="0"/>
              <a:buChar char="•"/>
            </a:pPr>
            <a:r>
              <a:rPr lang="en-US" sz="2400" dirty="0"/>
              <a:t>Attend </a:t>
            </a:r>
            <a:r>
              <a:rPr lang="en-US" sz="2400" dirty="0">
                <a:solidFill>
                  <a:srgbClr val="0079B8"/>
                </a:solidFill>
                <a:hlinkClick r:id="rId4">
                  <a:extLst>
                    <a:ext uri="{A12FA001-AC4F-418D-AE19-62706E023703}">
                      <ahyp:hlinkClr xmlns:ahyp="http://schemas.microsoft.com/office/drawing/2018/hyperlinkcolor" val="tx"/>
                    </a:ext>
                  </a:extLst>
                </a:hlinkClick>
              </a:rPr>
              <a:t>ADA Dentist and Student Lobby Day </a:t>
            </a:r>
            <a:r>
              <a:rPr lang="en-US" sz="2400" dirty="0"/>
              <a:t>to speak directly to the legislators that can help alleviate barriers to care. </a:t>
            </a:r>
          </a:p>
          <a:p>
            <a:pPr marL="800080" lvl="1" indent="-342891">
              <a:spcBef>
                <a:spcPct val="50000"/>
              </a:spcBef>
              <a:buFont typeface="Arial" panose="020B0604020202020204" pitchFamily="34" charset="0"/>
              <a:buChar char="•"/>
            </a:pPr>
            <a:r>
              <a:rPr lang="en-US" sz="2400" dirty="0"/>
              <a:t>Participate in </a:t>
            </a:r>
            <a:r>
              <a:rPr lang="en-US" sz="2400" dirty="0">
                <a:solidFill>
                  <a:srgbClr val="0079B8"/>
                </a:solidFill>
                <a:hlinkClick r:id="rId5">
                  <a:extLst>
                    <a:ext uri="{A12FA001-AC4F-418D-AE19-62706E023703}">
                      <ahyp:hlinkClr xmlns:ahyp="http://schemas.microsoft.com/office/drawing/2018/hyperlinkcolor" val="tx"/>
                    </a:ext>
                  </a:extLst>
                </a:hlinkClick>
              </a:rPr>
              <a:t>Advocacy Month </a:t>
            </a:r>
            <a:r>
              <a:rPr lang="en-US" sz="2400" dirty="0"/>
              <a:t>each November to champion issues like barriers to care. </a:t>
            </a:r>
          </a:p>
          <a:p>
            <a:endParaRPr lang="en-US" dirty="0"/>
          </a:p>
        </p:txBody>
      </p:sp>
      <p:pic>
        <p:nvPicPr>
          <p:cNvPr id="3" name="Picture 2">
            <a:extLst>
              <a:ext uri="{FF2B5EF4-FFF2-40B4-BE49-F238E27FC236}">
                <a16:creationId xmlns:a16="http://schemas.microsoft.com/office/drawing/2014/main" id="{9DB78822-1E19-4715-584E-91AEAF8CA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7552" y="70570"/>
            <a:ext cx="2552048" cy="1808308"/>
          </a:xfrm>
          <a:prstGeom prst="rect">
            <a:avLst/>
          </a:prstGeom>
        </p:spPr>
      </p:pic>
    </p:spTree>
    <p:extLst>
      <p:ext uri="{BB962C8B-B14F-4D97-AF65-F5344CB8AC3E}">
        <p14:creationId xmlns:p14="http://schemas.microsoft.com/office/powerpoint/2010/main" val="57216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Barriers to care: </a:t>
            </a:r>
            <a:r>
              <a:rPr lang="en-US" sz="3500" dirty="0">
                <a:solidFill>
                  <a:srgbClr val="C00000"/>
                </a:solidFill>
              </a:rPr>
              <a:t>resources and organized dentistry</a:t>
            </a:r>
          </a:p>
        </p:txBody>
      </p:sp>
      <p:sp>
        <p:nvSpPr>
          <p:cNvPr id="4" name="Content Placeholder 2"/>
          <p:cNvSpPr>
            <a:spLocks noGrp="1"/>
          </p:cNvSpPr>
          <p:nvPr>
            <p:ph sz="quarter" idx="10"/>
          </p:nvPr>
        </p:nvSpPr>
        <p:spPr/>
        <p:txBody>
          <a:bodyPr/>
          <a:lstStyle/>
          <a:p>
            <a:pPr marL="800080" lvl="1" indent="-342891">
              <a:spcBef>
                <a:spcPct val="50000"/>
              </a:spcBef>
              <a:buFont typeface="Arial" panose="020B0604020202020204" pitchFamily="34" charset="0"/>
              <a:buChar char="•"/>
            </a:pPr>
            <a:r>
              <a:rPr lang="en-US" sz="2500" dirty="0">
                <a:solidFill>
                  <a:srgbClr val="0079B8"/>
                </a:solidFill>
                <a:hlinkClick r:id="rId2">
                  <a:extLst>
                    <a:ext uri="{A12FA001-AC4F-418D-AE19-62706E023703}">
                      <ahyp:hlinkClr xmlns:ahyp="http://schemas.microsoft.com/office/drawing/2018/hyperlinkcolor" val="tx"/>
                    </a:ext>
                  </a:extLst>
                </a:hlinkClick>
              </a:rPr>
              <a:t>ADA: Oral Health and Well-Being in the United States</a:t>
            </a:r>
            <a:endParaRPr lang="en-US" sz="2500" dirty="0">
              <a:solidFill>
                <a:srgbClr val="0079B8"/>
              </a:solidFill>
            </a:endParaRPr>
          </a:p>
          <a:p>
            <a:pPr marL="800080" lvl="1" indent="-342891">
              <a:spcBef>
                <a:spcPct val="50000"/>
              </a:spcBef>
              <a:buFont typeface="Arial" panose="020B0604020202020204" pitchFamily="34" charset="0"/>
              <a:buChar char="•"/>
            </a:pPr>
            <a:r>
              <a:rPr lang="en-US" sz="2500" dirty="0">
                <a:solidFill>
                  <a:srgbClr val="0079B8"/>
                </a:solidFill>
                <a:hlinkClick r:id="rId3">
                  <a:extLst>
                    <a:ext uri="{A12FA001-AC4F-418D-AE19-62706E023703}">
                      <ahyp:hlinkClr xmlns:ahyp="http://schemas.microsoft.com/office/drawing/2018/hyperlinkcolor" val="tx"/>
                    </a:ext>
                  </a:extLst>
                </a:hlinkClick>
              </a:rPr>
              <a:t>ADA Access to Care Webpage </a:t>
            </a:r>
            <a:endParaRPr lang="en-US" sz="2500" dirty="0">
              <a:solidFill>
                <a:srgbClr val="0079B8"/>
              </a:solidFill>
            </a:endParaRPr>
          </a:p>
          <a:p>
            <a:pPr marL="800080" lvl="1" indent="-342891">
              <a:spcBef>
                <a:spcPct val="50000"/>
              </a:spcBef>
              <a:buFont typeface="Arial" panose="020B0604020202020204" pitchFamily="34" charset="0"/>
              <a:buChar char="•"/>
            </a:pPr>
            <a:r>
              <a:rPr lang="en-US" sz="2500" dirty="0">
                <a:solidFill>
                  <a:srgbClr val="0079B8"/>
                </a:solidFill>
                <a:hlinkClick r:id="rId4">
                  <a:extLst>
                    <a:ext uri="{A12FA001-AC4F-418D-AE19-62706E023703}">
                      <ahyp:hlinkClr xmlns:ahyp="http://schemas.microsoft.com/office/drawing/2018/hyperlinkcolor" val="tx"/>
                    </a:ext>
                  </a:extLst>
                </a:hlinkClick>
              </a:rPr>
              <a:t>AGD Access to Care White Paper </a:t>
            </a:r>
            <a:endParaRPr lang="en-US" sz="2500" dirty="0">
              <a:solidFill>
                <a:srgbClr val="0079B8"/>
              </a:solidFill>
            </a:endParaRPr>
          </a:p>
          <a:p>
            <a:pPr marL="800080" lvl="1" indent="-342891">
              <a:spcBef>
                <a:spcPct val="50000"/>
              </a:spcBef>
              <a:buFont typeface="Arial" panose="020B0604020202020204" pitchFamily="34" charset="0"/>
              <a:buChar char="•"/>
            </a:pPr>
            <a:r>
              <a:rPr lang="en-US" sz="2500" dirty="0">
                <a:solidFill>
                  <a:srgbClr val="0079B8"/>
                </a:solidFill>
                <a:hlinkClick r:id="rId5">
                  <a:extLst>
                    <a:ext uri="{A12FA001-AC4F-418D-AE19-62706E023703}">
                      <ahyp:hlinkClr xmlns:ahyp="http://schemas.microsoft.com/office/drawing/2018/hyperlinkcolor" val="tx"/>
                    </a:ext>
                  </a:extLst>
                </a:hlinkClick>
              </a:rPr>
              <a:t>Main Barriers to Getting Needed Dental All Relate to Affordability</a:t>
            </a:r>
            <a:r>
              <a:rPr lang="en-US" sz="2500" dirty="0"/>
              <a:t>, ADA Health Policy Institute Research Brief</a:t>
            </a:r>
          </a:p>
          <a:p>
            <a:endParaRPr lang="en-US" dirty="0"/>
          </a:p>
        </p:txBody>
      </p:sp>
      <p:pic>
        <p:nvPicPr>
          <p:cNvPr id="3" name="Picture 2" descr="ASDAAdvocacy_Logo.png">
            <a:extLst>
              <a:ext uri="{FF2B5EF4-FFF2-40B4-BE49-F238E27FC236}">
                <a16:creationId xmlns:a16="http://schemas.microsoft.com/office/drawing/2014/main" id="{FF226A91-5E53-6977-A0FF-6528D20A0C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1733" y="4507654"/>
            <a:ext cx="1710267" cy="1710267"/>
          </a:xfrm>
          <a:prstGeom prst="rect">
            <a:avLst/>
          </a:prstGeom>
        </p:spPr>
      </p:pic>
    </p:spTree>
    <p:extLst>
      <p:ext uri="{BB962C8B-B14F-4D97-AF65-F5344CB8AC3E}">
        <p14:creationId xmlns:p14="http://schemas.microsoft.com/office/powerpoint/2010/main" val="4953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care: </a:t>
            </a:r>
            <a:r>
              <a:rPr lang="en-US" sz="4000" dirty="0">
                <a:solidFill>
                  <a:srgbClr val="C00000"/>
                </a:solidFill>
              </a:rPr>
              <a:t>questions?</a:t>
            </a:r>
          </a:p>
        </p:txBody>
      </p:sp>
      <p:pic>
        <p:nvPicPr>
          <p:cNvPr id="6" name="Picture 5">
            <a:extLst>
              <a:ext uri="{FF2B5EF4-FFF2-40B4-BE49-F238E27FC236}">
                <a16:creationId xmlns:a16="http://schemas.microsoft.com/office/drawing/2014/main" id="{5C50E803-CF90-4C14-B515-DEB4B823F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837" y="1045619"/>
            <a:ext cx="8474243" cy="4766762"/>
          </a:xfrm>
          <a:prstGeom prst="rect">
            <a:avLst/>
          </a:prstGeom>
        </p:spPr>
      </p:pic>
    </p:spTree>
    <p:extLst>
      <p:ext uri="{BB962C8B-B14F-4D97-AF65-F5344CB8AC3E}">
        <p14:creationId xmlns:p14="http://schemas.microsoft.com/office/powerpoint/2010/main" val="47227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Barriers to care: </a:t>
            </a:r>
            <a:r>
              <a:rPr lang="en-US" sz="4000" dirty="0">
                <a:solidFill>
                  <a:srgbClr val="C00000"/>
                </a:solidFill>
              </a:rPr>
              <a:t>what they are</a:t>
            </a:r>
            <a:endParaRPr lang="en-US" dirty="0"/>
          </a:p>
        </p:txBody>
      </p:sp>
      <p:sp>
        <p:nvSpPr>
          <p:cNvPr id="3" name="Content Placeholder 2">
            <a:extLst>
              <a:ext uri="{FF2B5EF4-FFF2-40B4-BE49-F238E27FC236}">
                <a16:creationId xmlns:a16="http://schemas.microsoft.com/office/drawing/2014/main" id="{BA69EADC-EB45-C963-2636-5A5D73ACD642}"/>
              </a:ext>
            </a:extLst>
          </p:cNvPr>
          <p:cNvSpPr txBox="1">
            <a:spLocks/>
          </p:cNvSpPr>
          <p:nvPr/>
        </p:nvSpPr>
        <p:spPr>
          <a:xfrm>
            <a:off x="609600" y="1536553"/>
            <a:ext cx="10972800" cy="4270375"/>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sz="2800" b="1" dirty="0">
                <a:solidFill>
                  <a:srgbClr val="0F334A"/>
                </a:solidFill>
              </a:rPr>
              <a:t>Barriers to care </a:t>
            </a:r>
            <a:r>
              <a:rPr lang="en-US" sz="2800" dirty="0">
                <a:solidFill>
                  <a:srgbClr val="0F334A"/>
                </a:solidFill>
              </a:rPr>
              <a:t>are any sort of obstacle that limits or prevents people from receiving adequate health care, including dental care. In many cases, multiple barriers to care may be involved.</a:t>
            </a:r>
          </a:p>
          <a:p>
            <a:pPr marL="800080" lvl="1" indent="-342891">
              <a:spcBef>
                <a:spcPct val="50000"/>
              </a:spcBef>
              <a:buFont typeface="Arial" panose="020B0604020202020204" pitchFamily="34" charset="0"/>
              <a:buChar char="•"/>
            </a:pPr>
            <a:r>
              <a:rPr lang="en-US" sz="2500" dirty="0"/>
              <a:t>Financial hardship</a:t>
            </a:r>
          </a:p>
          <a:p>
            <a:pPr marL="800080" lvl="1" indent="-342891">
              <a:spcBef>
                <a:spcPct val="50000"/>
              </a:spcBef>
              <a:buFont typeface="Arial" panose="020B0604020202020204" pitchFamily="34" charset="0"/>
              <a:buChar char="•"/>
            </a:pPr>
            <a:r>
              <a:rPr lang="en-US" sz="2500" dirty="0"/>
              <a:t>Geographic location</a:t>
            </a:r>
          </a:p>
          <a:p>
            <a:pPr marL="800080" lvl="1" indent="-342891">
              <a:spcBef>
                <a:spcPct val="50000"/>
              </a:spcBef>
              <a:buFont typeface="Arial" panose="020B0604020202020204" pitchFamily="34" charset="0"/>
              <a:buChar char="•"/>
            </a:pPr>
            <a:r>
              <a:rPr lang="en-US" sz="2500" dirty="0"/>
              <a:t>Lack of insurance</a:t>
            </a:r>
          </a:p>
          <a:p>
            <a:pPr marL="800080" lvl="1" indent="-342891">
              <a:spcBef>
                <a:spcPct val="50000"/>
              </a:spcBef>
              <a:buFont typeface="Arial" panose="020B0604020202020204" pitchFamily="34" charset="0"/>
              <a:buChar char="•"/>
            </a:pPr>
            <a:r>
              <a:rPr lang="en-US" sz="2500" dirty="0"/>
              <a:t>Poor oral health literacy</a:t>
            </a:r>
          </a:p>
          <a:p>
            <a:pPr marL="800080" lvl="1" indent="-342891">
              <a:spcBef>
                <a:spcPct val="50000"/>
              </a:spcBef>
              <a:buFont typeface="Arial" panose="020B0604020202020204" pitchFamily="34" charset="0"/>
              <a:buChar char="•"/>
            </a:pPr>
            <a:r>
              <a:rPr lang="en-US" sz="2500" dirty="0"/>
              <a:t>Language, education or cultural barriers</a:t>
            </a:r>
          </a:p>
          <a:p>
            <a:endParaRPr lang="en-US" dirty="0"/>
          </a:p>
        </p:txBody>
      </p:sp>
      <p:pic>
        <p:nvPicPr>
          <p:cNvPr id="7" name="Picture 6">
            <a:extLst>
              <a:ext uri="{FF2B5EF4-FFF2-40B4-BE49-F238E27FC236}">
                <a16:creationId xmlns:a16="http://schemas.microsoft.com/office/drawing/2014/main" id="{6221F4BF-8647-9D1E-ACD8-F2172BADC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568" y="2419156"/>
            <a:ext cx="6565275" cy="3692967"/>
          </a:xfrm>
          <a:prstGeom prst="rect">
            <a:avLst/>
          </a:prstGeom>
        </p:spPr>
      </p:pic>
    </p:spTree>
    <p:extLst>
      <p:ext uri="{BB962C8B-B14F-4D97-AF65-F5344CB8AC3E}">
        <p14:creationId xmlns:p14="http://schemas.microsoft.com/office/powerpoint/2010/main" val="153251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Barriers to care: </a:t>
            </a:r>
            <a:r>
              <a:rPr lang="en-US" sz="3500" dirty="0">
                <a:solidFill>
                  <a:srgbClr val="C00000"/>
                </a:solidFill>
              </a:rPr>
              <a:t>the facts</a:t>
            </a:r>
          </a:p>
        </p:txBody>
      </p:sp>
      <p:sp>
        <p:nvSpPr>
          <p:cNvPr id="4" name="Content Placeholder 2"/>
          <p:cNvSpPr>
            <a:spLocks noGrp="1"/>
          </p:cNvSpPr>
          <p:nvPr>
            <p:ph sz="quarter" idx="10"/>
          </p:nvPr>
        </p:nvSpPr>
        <p:spPr/>
        <p:txBody>
          <a:bodyPr/>
          <a:lstStyle/>
          <a:p>
            <a:pPr marL="800080" lvl="1" indent="-342891">
              <a:spcBef>
                <a:spcPct val="50000"/>
              </a:spcBef>
              <a:buFont typeface="Arial" panose="020B0604020202020204" pitchFamily="34" charset="0"/>
              <a:buChar char="•"/>
            </a:pPr>
            <a:r>
              <a:rPr lang="en-US" sz="2500" dirty="0">
                <a:solidFill>
                  <a:srgbClr val="0079B8"/>
                </a:solidFill>
              </a:rPr>
              <a:t>181 million</a:t>
            </a:r>
            <a:r>
              <a:rPr lang="en-US" sz="2500" dirty="0"/>
              <a:t> American will not visit the dentist this year. </a:t>
            </a:r>
          </a:p>
          <a:p>
            <a:pPr marL="800080" lvl="1" indent="-342891">
              <a:spcBef>
                <a:spcPct val="50000"/>
              </a:spcBef>
              <a:buFont typeface="Arial" panose="020B0604020202020204" pitchFamily="34" charset="0"/>
              <a:buChar char="•"/>
            </a:pPr>
            <a:r>
              <a:rPr lang="en-US" sz="2500" dirty="0">
                <a:solidFill>
                  <a:srgbClr val="0079B8"/>
                </a:solidFill>
              </a:rPr>
              <a:t>Nearly 1 in 4 (25%) </a:t>
            </a:r>
            <a:r>
              <a:rPr lang="en-US" sz="2500" dirty="0"/>
              <a:t>of children under the age of 5 have dental caries. </a:t>
            </a:r>
          </a:p>
          <a:p>
            <a:pPr marL="800080" lvl="1" indent="-342891">
              <a:spcBef>
                <a:spcPct val="50000"/>
              </a:spcBef>
              <a:buFont typeface="Arial" panose="020B0604020202020204" pitchFamily="34" charset="0"/>
              <a:buChar char="•"/>
            </a:pPr>
            <a:r>
              <a:rPr lang="en-US" sz="2500" dirty="0">
                <a:solidFill>
                  <a:srgbClr val="0079B8"/>
                </a:solidFill>
              </a:rPr>
              <a:t>Nearly 50% </a:t>
            </a:r>
            <a:r>
              <a:rPr lang="en-US" sz="2500" dirty="0"/>
              <a:t>of Americans over the age of 30 suffer from some kind of gum disease. </a:t>
            </a:r>
          </a:p>
          <a:p>
            <a:pPr marL="800080" lvl="1" indent="-342891">
              <a:spcBef>
                <a:spcPct val="50000"/>
              </a:spcBef>
              <a:buFont typeface="Arial" panose="020B0604020202020204" pitchFamily="34" charset="0"/>
              <a:buChar char="•"/>
            </a:pPr>
            <a:r>
              <a:rPr lang="en-US" sz="2500" dirty="0"/>
              <a:t>As of September 30, 2022: there were </a:t>
            </a:r>
            <a:r>
              <a:rPr lang="en-US" sz="2500" dirty="0">
                <a:solidFill>
                  <a:srgbClr val="0079B8"/>
                </a:solidFill>
              </a:rPr>
              <a:t>7,192 Dental Health</a:t>
            </a:r>
            <a:r>
              <a:rPr lang="en-US" sz="2500" dirty="0"/>
              <a:t> </a:t>
            </a:r>
            <a:r>
              <a:rPr lang="en-US" sz="2500" dirty="0">
                <a:solidFill>
                  <a:srgbClr val="0079B8"/>
                </a:solidFill>
              </a:rPr>
              <a:t>Professional Shortage Areas</a:t>
            </a:r>
            <a:r>
              <a:rPr lang="en-US" sz="2500" dirty="0"/>
              <a:t> (HPSA), which is an area in the US with a shortage of health care professionals. It would take </a:t>
            </a:r>
            <a:r>
              <a:rPr lang="en-US" sz="2500" dirty="0">
                <a:solidFill>
                  <a:srgbClr val="0079B8"/>
                </a:solidFill>
              </a:rPr>
              <a:t>11,896  additional dental providers </a:t>
            </a:r>
            <a:r>
              <a:rPr lang="en-US" sz="2500" dirty="0"/>
              <a:t>to meet this need (a population to practitioner ratio of </a:t>
            </a:r>
            <a:r>
              <a:rPr lang="en-US" sz="2500" dirty="0">
                <a:solidFill>
                  <a:srgbClr val="0079B8"/>
                </a:solidFill>
                <a:hlinkClick r:id="rId3">
                  <a:extLst>
                    <a:ext uri="{A12FA001-AC4F-418D-AE19-62706E023703}">
                      <ahyp:hlinkClr xmlns:ahyp="http://schemas.microsoft.com/office/drawing/2018/hyperlinkcolor" val="tx"/>
                    </a:ext>
                  </a:extLst>
                </a:hlinkClick>
              </a:rPr>
              <a:t>5,000:1</a:t>
            </a:r>
            <a:r>
              <a:rPr lang="en-US" sz="2500" dirty="0"/>
              <a:t>).</a:t>
            </a:r>
          </a:p>
          <a:p>
            <a:endParaRPr lang="en-US" dirty="0"/>
          </a:p>
        </p:txBody>
      </p:sp>
    </p:spTree>
    <p:extLst>
      <p:ext uri="{BB962C8B-B14F-4D97-AF65-F5344CB8AC3E}">
        <p14:creationId xmlns:p14="http://schemas.microsoft.com/office/powerpoint/2010/main" val="119879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Barriers to care</a:t>
            </a:r>
            <a:endParaRPr lang="en-US" dirty="0"/>
          </a:p>
        </p:txBody>
      </p:sp>
      <p:sp>
        <p:nvSpPr>
          <p:cNvPr id="3" name="Content Placeholder 2"/>
          <p:cNvSpPr>
            <a:spLocks noGrp="1"/>
          </p:cNvSpPr>
          <p:nvPr>
            <p:ph sz="quarter" idx="10"/>
          </p:nvPr>
        </p:nvSpPr>
        <p:spPr>
          <a:xfrm>
            <a:off x="609600" y="2652184"/>
            <a:ext cx="5230687" cy="1553632"/>
          </a:xfrm>
        </p:spPr>
        <p:txBody>
          <a:bodyPr/>
          <a:lstStyle/>
          <a:p>
            <a:pPr algn="ctr">
              <a:spcBef>
                <a:spcPct val="50000"/>
              </a:spcBef>
            </a:pPr>
            <a:r>
              <a:rPr lang="en-US" sz="2500" b="1" dirty="0">
                <a:solidFill>
                  <a:srgbClr val="0F334A"/>
                </a:solidFill>
              </a:rPr>
              <a:t>Barriers to care can leave patients with serious conditions that threaten their overall health</a:t>
            </a:r>
            <a:r>
              <a:rPr lang="en-US" sz="2800" b="1" dirty="0">
                <a:solidFill>
                  <a:srgbClr val="0F334A"/>
                </a:solidFill>
              </a:rPr>
              <a:t>.</a:t>
            </a:r>
          </a:p>
          <a:p>
            <a:pPr>
              <a:spcBef>
                <a:spcPct val="50000"/>
              </a:spcBef>
            </a:pPr>
            <a:r>
              <a:rPr lang="en-US" sz="2133" b="1" dirty="0">
                <a:solidFill>
                  <a:srgbClr val="0F334A"/>
                </a:solidFill>
              </a:rPr>
              <a:t> </a:t>
            </a:r>
          </a:p>
          <a:p>
            <a:endParaRPr lang="en-US" dirty="0"/>
          </a:p>
        </p:txBody>
      </p:sp>
      <p:pic>
        <p:nvPicPr>
          <p:cNvPr id="4" name="Picture 2" descr="https://www.asdanet.org/images/page-layout-images/barriers-to-carea2f012aae7e06c5c8564ff0000a30f2b.jpg?sfvrsn=ba107edd_0">
            <a:extLst>
              <a:ext uri="{FF2B5EF4-FFF2-40B4-BE49-F238E27FC236}">
                <a16:creationId xmlns:a16="http://schemas.microsoft.com/office/drawing/2014/main" id="{7DECF313-3548-BC1F-215F-6DA225556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287" y="186120"/>
            <a:ext cx="5313769" cy="593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3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Barriers to care: </a:t>
            </a:r>
            <a:r>
              <a:rPr lang="en-US" sz="3500" dirty="0">
                <a:solidFill>
                  <a:srgbClr val="C00000"/>
                </a:solidFill>
              </a:rPr>
              <a:t>ASDA’s stance</a:t>
            </a:r>
          </a:p>
        </p:txBody>
      </p:sp>
      <p:sp>
        <p:nvSpPr>
          <p:cNvPr id="4" name="Content Placeholder 2"/>
          <p:cNvSpPr>
            <a:spLocks noGrp="1"/>
          </p:cNvSpPr>
          <p:nvPr>
            <p:ph sz="quarter" idx="10"/>
          </p:nvPr>
        </p:nvSpPr>
        <p:spPr/>
        <p:txBody>
          <a:bodyPr/>
          <a:lstStyle/>
          <a:p>
            <a:pPr>
              <a:spcBef>
                <a:spcPct val="50000"/>
              </a:spcBef>
            </a:pPr>
            <a:r>
              <a:rPr lang="en-US" sz="2800" b="1" dirty="0">
                <a:solidFill>
                  <a:srgbClr val="0079B8"/>
                </a:solidFill>
                <a:hlinkClick r:id="rId3">
                  <a:extLst>
                    <a:ext uri="{A12FA001-AC4F-418D-AE19-62706E023703}">
                      <ahyp:hlinkClr xmlns:ahyp="http://schemas.microsoft.com/office/drawing/2018/hyperlinkcolor" val="tx"/>
                    </a:ext>
                  </a:extLst>
                </a:hlinkClick>
              </a:rPr>
              <a:t>H-1 Student Involvement to Address Barriers to Care:</a:t>
            </a:r>
            <a:endParaRPr lang="en-US" sz="2800" b="1" dirty="0">
              <a:solidFill>
                <a:srgbClr val="0079B8"/>
              </a:solidFill>
            </a:endParaRPr>
          </a:p>
          <a:p>
            <a:pPr marL="800080" lvl="1" indent="-342891">
              <a:spcBef>
                <a:spcPct val="50000"/>
              </a:spcBef>
              <a:buFont typeface="Arial" panose="020B0604020202020204" pitchFamily="34" charset="0"/>
              <a:buChar char="•"/>
            </a:pPr>
            <a:r>
              <a:rPr lang="en-US" sz="2500" dirty="0"/>
              <a:t>ASDA encourages the participation of interested dental students in efforts to impact the oral health of the public through projects, education, internships, externships and outreach to underserved populations.</a:t>
            </a:r>
          </a:p>
          <a:p>
            <a:pPr>
              <a:spcBef>
                <a:spcPct val="50000"/>
              </a:spcBef>
            </a:pPr>
            <a:r>
              <a:rPr lang="en-US" sz="2800" b="1" dirty="0">
                <a:solidFill>
                  <a:srgbClr val="0079B8"/>
                </a:solidFill>
                <a:hlinkClick r:id="rId4">
                  <a:extLst>
                    <a:ext uri="{A12FA001-AC4F-418D-AE19-62706E023703}">
                      <ahyp:hlinkClr xmlns:ahyp="http://schemas.microsoft.com/office/drawing/2018/hyperlinkcolor" val="tx"/>
                    </a:ext>
                  </a:extLst>
                </a:hlinkClick>
              </a:rPr>
              <a:t>H-2 Evidence-Based Solutions for Barriers to Care: </a:t>
            </a:r>
            <a:endParaRPr lang="en-US" sz="2800" b="1" dirty="0">
              <a:solidFill>
                <a:srgbClr val="0079B8"/>
              </a:solidFill>
            </a:endParaRPr>
          </a:p>
          <a:p>
            <a:pPr marL="800080" lvl="1" indent="-342891">
              <a:spcBef>
                <a:spcPct val="50000"/>
              </a:spcBef>
              <a:buFont typeface="Arial" panose="020B0604020202020204" pitchFamily="34" charset="0"/>
              <a:buChar char="•"/>
            </a:pPr>
            <a:r>
              <a:rPr lang="en-US" sz="2500" dirty="0"/>
              <a:t>ASDA supports evidence-based measures that are efficacious and sustainable in reducing barriers to care in underserved communities. These measures include, but are not limited to, early intervention, Medicaid expansion and </a:t>
            </a:r>
            <a:r>
              <a:rPr lang="en-US" sz="2500" dirty="0">
                <a:solidFill>
                  <a:srgbClr val="0079B8"/>
                </a:solidFill>
              </a:rPr>
              <a:t>co-location of health services</a:t>
            </a:r>
            <a:r>
              <a:rPr lang="en-US" sz="2500" dirty="0"/>
              <a:t>.</a:t>
            </a:r>
          </a:p>
          <a:p>
            <a:endParaRPr lang="en-US" dirty="0"/>
          </a:p>
        </p:txBody>
      </p:sp>
    </p:spTree>
    <p:extLst>
      <p:ext uri="{BB962C8B-B14F-4D97-AF65-F5344CB8AC3E}">
        <p14:creationId xmlns:p14="http://schemas.microsoft.com/office/powerpoint/2010/main" val="97201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Barriers to care: </a:t>
            </a:r>
            <a:r>
              <a:rPr lang="en-US" sz="3500" dirty="0">
                <a:solidFill>
                  <a:srgbClr val="C00000"/>
                </a:solidFill>
              </a:rPr>
              <a:t>What else can we do?</a:t>
            </a:r>
          </a:p>
        </p:txBody>
      </p:sp>
      <p:sp>
        <p:nvSpPr>
          <p:cNvPr id="4" name="Content Placeholder 2"/>
          <p:cNvSpPr>
            <a:spLocks noGrp="1"/>
          </p:cNvSpPr>
          <p:nvPr>
            <p:ph sz="quarter" idx="10"/>
          </p:nvPr>
        </p:nvSpPr>
        <p:spPr/>
        <p:txBody>
          <a:bodyPr/>
          <a:lstStyle/>
          <a:p>
            <a:pPr marL="800080" lvl="1" indent="-342891">
              <a:spcBef>
                <a:spcPct val="50000"/>
              </a:spcBef>
              <a:buFont typeface="Arial" panose="020B0604020202020204" pitchFamily="34" charset="0"/>
              <a:buChar char="•"/>
            </a:pPr>
            <a:r>
              <a:rPr lang="en-US" sz="2300" dirty="0"/>
              <a:t> Promote </a:t>
            </a:r>
            <a:r>
              <a:rPr lang="en-US" sz="2300" dirty="0">
                <a:solidFill>
                  <a:srgbClr val="0079B8"/>
                </a:solidFill>
              </a:rPr>
              <a:t>oral health education </a:t>
            </a:r>
            <a:r>
              <a:rPr lang="en-US" sz="2300" dirty="0"/>
              <a:t>via </a:t>
            </a:r>
            <a:r>
              <a:rPr lang="en-US" sz="2300" dirty="0">
                <a:solidFill>
                  <a:srgbClr val="0079B8"/>
                </a:solidFill>
              </a:rPr>
              <a:t>preventative care and early intervention</a:t>
            </a:r>
          </a:p>
          <a:p>
            <a:pPr marL="800080" lvl="1" indent="-342891">
              <a:spcBef>
                <a:spcPct val="50000"/>
              </a:spcBef>
              <a:buFont typeface="Arial" panose="020B0604020202020204" pitchFamily="34" charset="0"/>
              <a:buChar char="•"/>
            </a:pPr>
            <a:r>
              <a:rPr lang="en-US" sz="2300" dirty="0"/>
              <a:t> Participate in efforts to impact public oral health like </a:t>
            </a:r>
            <a:r>
              <a:rPr lang="en-US" sz="2300" dirty="0">
                <a:solidFill>
                  <a:srgbClr val="0079B8"/>
                </a:solidFill>
              </a:rPr>
              <a:t>Medicaid expansion </a:t>
            </a:r>
            <a:r>
              <a:rPr lang="en-US" sz="2300" dirty="0"/>
              <a:t>or </a:t>
            </a:r>
            <a:r>
              <a:rPr lang="en-US" sz="2300" dirty="0">
                <a:solidFill>
                  <a:srgbClr val="0079B8"/>
                </a:solidFill>
              </a:rPr>
              <a:t>Children’s Health Insurance Programs</a:t>
            </a:r>
          </a:p>
          <a:p>
            <a:pPr marL="800080" lvl="1" indent="-342891">
              <a:spcBef>
                <a:spcPct val="50000"/>
              </a:spcBef>
              <a:buFont typeface="Arial" panose="020B0604020202020204" pitchFamily="34" charset="0"/>
              <a:buChar char="•"/>
            </a:pPr>
            <a:r>
              <a:rPr lang="en-US" sz="2300" dirty="0" err="1">
                <a:solidFill>
                  <a:srgbClr val="0079B8"/>
                </a:solidFill>
              </a:rPr>
              <a:t>Teledentistry</a:t>
            </a:r>
            <a:endParaRPr lang="en-US" sz="2300" dirty="0">
              <a:solidFill>
                <a:srgbClr val="0079B8"/>
              </a:solidFill>
            </a:endParaRPr>
          </a:p>
          <a:p>
            <a:pPr marL="800080" lvl="1" indent="-342891">
              <a:spcBef>
                <a:spcPct val="50000"/>
              </a:spcBef>
              <a:buFont typeface="Arial" panose="020B0604020202020204" pitchFamily="34" charset="0"/>
              <a:buChar char="•"/>
            </a:pPr>
            <a:r>
              <a:rPr lang="en-US" sz="2300" dirty="0"/>
              <a:t>Promote evidence-based measures that are effective and sustainable like </a:t>
            </a:r>
            <a:r>
              <a:rPr lang="en-US" sz="2300" dirty="0">
                <a:solidFill>
                  <a:srgbClr val="0079B8"/>
                </a:solidFill>
              </a:rPr>
              <a:t>Emergency Room referral programs</a:t>
            </a:r>
          </a:p>
          <a:p>
            <a:pPr marL="800080" lvl="1" indent="-342891">
              <a:spcBef>
                <a:spcPct val="50000"/>
              </a:spcBef>
              <a:buFont typeface="Arial" panose="020B0604020202020204" pitchFamily="34" charset="0"/>
              <a:buChar char="•"/>
            </a:pPr>
            <a:r>
              <a:rPr lang="en-US" sz="2300" dirty="0">
                <a:solidFill>
                  <a:srgbClr val="0079B8"/>
                </a:solidFill>
              </a:rPr>
              <a:t>Student loan forgiveness programs </a:t>
            </a:r>
            <a:r>
              <a:rPr lang="en-US" sz="2300" dirty="0"/>
              <a:t>for working in rural or underserved areas</a:t>
            </a:r>
          </a:p>
          <a:p>
            <a:pPr marL="800080" lvl="1" indent="-342891">
              <a:spcBef>
                <a:spcPct val="50000"/>
              </a:spcBef>
              <a:buFont typeface="Arial" panose="020B0604020202020204" pitchFamily="34" charset="0"/>
              <a:buChar char="•"/>
            </a:pPr>
            <a:r>
              <a:rPr lang="en-US" sz="2300" dirty="0"/>
              <a:t> Initiatives and legislation that improve the oral health of those with </a:t>
            </a:r>
            <a:r>
              <a:rPr lang="en-US" sz="2300" dirty="0">
                <a:solidFill>
                  <a:srgbClr val="0079B8"/>
                </a:solidFill>
              </a:rPr>
              <a:t>special needs</a:t>
            </a:r>
            <a:r>
              <a:rPr lang="en-US" sz="2300" dirty="0"/>
              <a:t>. </a:t>
            </a:r>
          </a:p>
          <a:p>
            <a:pPr marL="800080" lvl="1" indent="-342891">
              <a:spcBef>
                <a:spcPct val="50000"/>
              </a:spcBef>
              <a:buFont typeface="Arial" panose="020B0604020202020204" pitchFamily="34" charset="0"/>
              <a:buChar char="•"/>
            </a:pPr>
            <a:r>
              <a:rPr lang="en-US" sz="2300" dirty="0">
                <a:solidFill>
                  <a:srgbClr val="0079B8"/>
                </a:solidFill>
              </a:rPr>
              <a:t>Engage in outreach </a:t>
            </a:r>
            <a:r>
              <a:rPr lang="en-US" sz="2300" dirty="0"/>
              <a:t>initiatives like Give Kids a Smile and Missions of Mercy </a:t>
            </a:r>
          </a:p>
          <a:p>
            <a:endParaRPr lang="en-US" dirty="0"/>
          </a:p>
        </p:txBody>
      </p:sp>
    </p:spTree>
    <p:extLst>
      <p:ext uri="{BB962C8B-B14F-4D97-AF65-F5344CB8AC3E}">
        <p14:creationId xmlns:p14="http://schemas.microsoft.com/office/powerpoint/2010/main" val="33762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ASDA’s efforts</a:t>
            </a:r>
          </a:p>
        </p:txBody>
      </p:sp>
      <p:sp>
        <p:nvSpPr>
          <p:cNvPr id="4" name="Content Placeholder 2"/>
          <p:cNvSpPr>
            <a:spLocks noGrp="1"/>
          </p:cNvSpPr>
          <p:nvPr>
            <p:ph sz="quarter" idx="10"/>
          </p:nvPr>
        </p:nvSpPr>
        <p:spPr>
          <a:xfrm>
            <a:off x="609600" y="1612901"/>
            <a:ext cx="7281333" cy="4270375"/>
          </a:xfrm>
        </p:spPr>
        <p:txBody>
          <a:bodyPr/>
          <a:lstStyle/>
          <a:p>
            <a:pPr>
              <a:spcBef>
                <a:spcPct val="50000"/>
              </a:spcBef>
            </a:pPr>
            <a:r>
              <a:rPr lang="en-US" sz="2300" b="1" dirty="0">
                <a:solidFill>
                  <a:srgbClr val="0F334A"/>
                </a:solidFill>
              </a:rPr>
              <a:t>At ASDA and the ADA’s annual Lobby Day in 2019, 2021 and 2022 students and dentists lobbied members of Congress in support of the </a:t>
            </a:r>
            <a:r>
              <a:rPr lang="en-US" sz="2300" b="1" dirty="0">
                <a:solidFill>
                  <a:srgbClr val="0079B8"/>
                </a:solidFill>
              </a:rPr>
              <a:t>Ensuring Lasting Smiles Act (ELSA)</a:t>
            </a:r>
            <a:r>
              <a:rPr lang="en-US" sz="2300" b="1" dirty="0">
                <a:solidFill>
                  <a:srgbClr val="0F334A"/>
                </a:solidFill>
              </a:rPr>
              <a:t> in Washington, D.C.</a:t>
            </a:r>
          </a:p>
          <a:p>
            <a:pPr marL="800080" lvl="1" indent="-342891">
              <a:spcBef>
                <a:spcPct val="50000"/>
              </a:spcBef>
              <a:buFont typeface="Arial" panose="020B0604020202020204" pitchFamily="34" charset="0"/>
              <a:buChar char="•"/>
            </a:pPr>
            <a:r>
              <a:rPr lang="en-US" sz="2100" dirty="0"/>
              <a:t>This bill ensures children suffering from congenital anomalies and birth defects are able to receive the treatment they need.</a:t>
            </a:r>
          </a:p>
          <a:p>
            <a:pPr marL="800080" lvl="1" indent="-342891">
              <a:spcBef>
                <a:spcPct val="50000"/>
              </a:spcBef>
              <a:buFont typeface="Arial" panose="020B0604020202020204" pitchFamily="34" charset="0"/>
              <a:buChar char="•"/>
            </a:pPr>
            <a:r>
              <a:rPr lang="en-US" sz="2100" dirty="0"/>
              <a:t>ASDA members have sent nearly 1,000 letters to members of Congress in support of this bill.</a:t>
            </a:r>
          </a:p>
          <a:p>
            <a:endParaRPr lang="en-US" dirty="0"/>
          </a:p>
        </p:txBody>
      </p:sp>
      <p:pic>
        <p:nvPicPr>
          <p:cNvPr id="3" name="Picture 2">
            <a:extLst>
              <a:ext uri="{FF2B5EF4-FFF2-40B4-BE49-F238E27FC236}">
                <a16:creationId xmlns:a16="http://schemas.microsoft.com/office/drawing/2014/main" id="{51FF69E4-CC84-DE5D-13BB-4B32B0F05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433" y="1216724"/>
            <a:ext cx="5062727" cy="5062727"/>
          </a:xfrm>
          <a:prstGeom prst="rect">
            <a:avLst/>
          </a:prstGeom>
        </p:spPr>
      </p:pic>
    </p:spTree>
    <p:extLst>
      <p:ext uri="{BB962C8B-B14F-4D97-AF65-F5344CB8AC3E}">
        <p14:creationId xmlns:p14="http://schemas.microsoft.com/office/powerpoint/2010/main" val="124620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ASDA’s efforts</a:t>
            </a:r>
          </a:p>
        </p:txBody>
      </p:sp>
      <p:sp>
        <p:nvSpPr>
          <p:cNvPr id="4" name="Content Placeholder 2"/>
          <p:cNvSpPr>
            <a:spLocks noGrp="1"/>
          </p:cNvSpPr>
          <p:nvPr>
            <p:ph sz="quarter" idx="10"/>
          </p:nvPr>
        </p:nvSpPr>
        <p:spPr>
          <a:xfrm>
            <a:off x="609600" y="1453929"/>
            <a:ext cx="10972800" cy="2214032"/>
          </a:xfrm>
        </p:spPr>
        <p:txBody>
          <a:bodyPr/>
          <a:lstStyle/>
          <a:p>
            <a:pPr>
              <a:spcBef>
                <a:spcPct val="50000"/>
              </a:spcBef>
            </a:pPr>
            <a:r>
              <a:rPr lang="en-US" sz="2300" b="1" dirty="0">
                <a:solidFill>
                  <a:srgbClr val="0F334A"/>
                </a:solidFill>
              </a:rPr>
              <a:t>In alignment with ASDA’s H-2 policy, ASDA continues to monitor and support legislation that </a:t>
            </a:r>
            <a:r>
              <a:rPr lang="en-US" sz="2300" b="1" dirty="0">
                <a:solidFill>
                  <a:srgbClr val="0079B8"/>
                </a:solidFill>
              </a:rPr>
              <a:t>expands dental Medicaid benefits </a:t>
            </a:r>
            <a:r>
              <a:rPr lang="en-US" sz="2300" b="1" dirty="0">
                <a:solidFill>
                  <a:srgbClr val="0F334A"/>
                </a:solidFill>
              </a:rPr>
              <a:t>at the state level. </a:t>
            </a:r>
          </a:p>
          <a:p>
            <a:pPr marL="800080" lvl="1" indent="-342891">
              <a:spcBef>
                <a:spcPct val="50000"/>
              </a:spcBef>
              <a:buFont typeface="Arial" panose="020B0604020202020204" pitchFamily="34" charset="0"/>
              <a:buChar char="•"/>
            </a:pPr>
            <a:r>
              <a:rPr lang="en-US" sz="2100" dirty="0"/>
              <a:t>As of </a:t>
            </a:r>
            <a:r>
              <a:rPr lang="en-US" sz="2100" dirty="0">
                <a:solidFill>
                  <a:srgbClr val="0079B8"/>
                </a:solidFill>
              </a:rPr>
              <a:t>April 2023, 41 states </a:t>
            </a:r>
            <a:r>
              <a:rPr lang="en-US" sz="2100" dirty="0"/>
              <a:t>plus the District of Columbia expanded Medicaid eligibility. </a:t>
            </a:r>
          </a:p>
          <a:p>
            <a:pPr marL="800080" lvl="1" indent="-342891">
              <a:spcBef>
                <a:spcPct val="50000"/>
              </a:spcBef>
              <a:buFont typeface="Arial" panose="020B0604020202020204" pitchFamily="34" charset="0"/>
              <a:buChar char="•"/>
            </a:pPr>
            <a:r>
              <a:rPr lang="en-US" sz="2100" dirty="0"/>
              <a:t>Of those states, </a:t>
            </a:r>
            <a:r>
              <a:rPr lang="en-US" sz="2100" dirty="0">
                <a:solidFill>
                  <a:srgbClr val="0079B8"/>
                </a:solidFill>
              </a:rPr>
              <a:t>39 states including the District of Columbia provide at least limited dental benefits for adults.</a:t>
            </a:r>
          </a:p>
          <a:p>
            <a:pPr marL="457189" lvl="1" indent="0">
              <a:spcBef>
                <a:spcPct val="50000"/>
              </a:spcBef>
              <a:buNone/>
            </a:pPr>
            <a:endParaRPr lang="en-US" sz="2500" dirty="0"/>
          </a:p>
          <a:p>
            <a:endParaRPr lang="en-US" dirty="0"/>
          </a:p>
        </p:txBody>
      </p:sp>
      <p:sp>
        <p:nvSpPr>
          <p:cNvPr id="3" name="Content Placeholder 2">
            <a:extLst>
              <a:ext uri="{FF2B5EF4-FFF2-40B4-BE49-F238E27FC236}">
                <a16:creationId xmlns:a16="http://schemas.microsoft.com/office/drawing/2014/main" id="{FC1E454B-B22F-423E-439E-D3679B3C3F89}"/>
              </a:ext>
            </a:extLst>
          </p:cNvPr>
          <p:cNvSpPr txBox="1">
            <a:spLocks/>
          </p:cNvSpPr>
          <p:nvPr/>
        </p:nvSpPr>
        <p:spPr>
          <a:xfrm>
            <a:off x="609600" y="3667961"/>
            <a:ext cx="10972800" cy="2603499"/>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sz="2300" b="1" dirty="0">
                <a:solidFill>
                  <a:srgbClr val="0F334A"/>
                </a:solidFill>
              </a:rPr>
              <a:t>In 2022 and 2023, dental students and dentists attended the ADA Dentist and Student Lobby Day to meet with lawmakers and speak in support of The Medicaid Dental Benefit Act. </a:t>
            </a:r>
          </a:p>
          <a:p>
            <a:pPr marL="800080" lvl="1" indent="-342891">
              <a:spcBef>
                <a:spcPct val="50000"/>
              </a:spcBef>
              <a:buFont typeface="Arial" panose="020B0604020202020204" pitchFamily="34" charset="0"/>
              <a:buChar char="•"/>
            </a:pPr>
            <a:r>
              <a:rPr lang="en-US" sz="2100" dirty="0"/>
              <a:t>This bill would require comprehensive dental care for adults to be part of all state Medicaid programs. </a:t>
            </a:r>
          </a:p>
          <a:p>
            <a:pPr marL="800080" lvl="1" indent="-342891">
              <a:spcBef>
                <a:spcPct val="50000"/>
              </a:spcBef>
              <a:buFont typeface="Arial" panose="020B0604020202020204" pitchFamily="34" charset="0"/>
              <a:buChar char="•"/>
            </a:pPr>
            <a:r>
              <a:rPr lang="en-US" sz="2100" dirty="0"/>
              <a:t>In July 2022, ASDA signed onto a letter to Senate and House leaders in support of this bill.</a:t>
            </a:r>
          </a:p>
          <a:p>
            <a:pPr marL="457189" lvl="1" indent="0">
              <a:spcBef>
                <a:spcPct val="50000"/>
              </a:spcBef>
              <a:buFont typeface="Arial" charset="0"/>
              <a:buNone/>
            </a:pPr>
            <a:endParaRPr lang="en-US" sz="2500" dirty="0"/>
          </a:p>
          <a:p>
            <a:endParaRPr lang="en-US" dirty="0"/>
          </a:p>
        </p:txBody>
      </p:sp>
    </p:spTree>
    <p:extLst>
      <p:ext uri="{BB962C8B-B14F-4D97-AF65-F5344CB8AC3E}">
        <p14:creationId xmlns:p14="http://schemas.microsoft.com/office/powerpoint/2010/main" val="168987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expansion: </a:t>
            </a:r>
            <a:r>
              <a:rPr lang="en-US" sz="4000" dirty="0">
                <a:solidFill>
                  <a:srgbClr val="C00000"/>
                </a:solidFill>
              </a:rPr>
              <a:t>explained</a:t>
            </a:r>
          </a:p>
        </p:txBody>
      </p:sp>
      <p:sp>
        <p:nvSpPr>
          <p:cNvPr id="4" name="Content Placeholder 2"/>
          <p:cNvSpPr>
            <a:spLocks noGrp="1"/>
          </p:cNvSpPr>
          <p:nvPr>
            <p:ph sz="quarter" idx="10"/>
          </p:nvPr>
        </p:nvSpPr>
        <p:spPr>
          <a:xfrm>
            <a:off x="609600" y="1612901"/>
            <a:ext cx="4961467" cy="4270375"/>
          </a:xfrm>
        </p:spPr>
        <p:txBody>
          <a:bodyPr/>
          <a:lstStyle/>
          <a:p>
            <a:pPr>
              <a:spcBef>
                <a:spcPct val="50000"/>
              </a:spcBef>
            </a:pPr>
            <a:r>
              <a:rPr lang="en-US" sz="2800" b="1" dirty="0">
                <a:solidFill>
                  <a:srgbClr val="0F334A"/>
                </a:solidFill>
              </a:rPr>
              <a:t>The situation</a:t>
            </a:r>
            <a:r>
              <a:rPr lang="en-US" sz="2133" b="1" dirty="0">
                <a:solidFill>
                  <a:srgbClr val="0F334A"/>
                </a:solidFill>
              </a:rPr>
              <a:t> </a:t>
            </a:r>
          </a:p>
          <a:p>
            <a:pPr marL="800080" lvl="1" indent="-342891">
              <a:spcBef>
                <a:spcPct val="50000"/>
              </a:spcBef>
              <a:buFont typeface="Arial" panose="020B0604020202020204" pitchFamily="34" charset="0"/>
              <a:buChar char="•"/>
            </a:pPr>
            <a:r>
              <a:rPr lang="en-US" sz="2100" dirty="0"/>
              <a:t>Some states cut, or don’t provide, adult dental benefits in Medicaid. This is done as a cost-saving measure.</a:t>
            </a:r>
          </a:p>
          <a:p>
            <a:pPr marL="800080" lvl="1" indent="-342891">
              <a:spcBef>
                <a:spcPct val="50000"/>
              </a:spcBef>
              <a:buFont typeface="Arial" panose="020B0604020202020204" pitchFamily="34" charset="0"/>
              <a:buChar char="•"/>
            </a:pPr>
            <a:r>
              <a:rPr lang="en-US" sz="2100" dirty="0"/>
              <a:t>As of April 2023, 41 states have adopted legislation to expand dental benefits through Medicaid.</a:t>
            </a:r>
          </a:p>
          <a:p>
            <a:pPr marL="800080" lvl="1" indent="-342891">
              <a:spcBef>
                <a:spcPct val="50000"/>
              </a:spcBef>
              <a:buFont typeface="Arial" panose="020B0604020202020204" pitchFamily="34" charset="0"/>
              <a:buChar char="•"/>
            </a:pPr>
            <a:r>
              <a:rPr lang="en-US" sz="2100" dirty="0"/>
              <a:t>These expansions often include providing low-income adults with preventative dental care. </a:t>
            </a:r>
          </a:p>
          <a:p>
            <a:endParaRPr lang="en-US" dirty="0"/>
          </a:p>
        </p:txBody>
      </p:sp>
      <p:sp>
        <p:nvSpPr>
          <p:cNvPr id="3" name="Content Placeholder 2">
            <a:extLst>
              <a:ext uri="{FF2B5EF4-FFF2-40B4-BE49-F238E27FC236}">
                <a16:creationId xmlns:a16="http://schemas.microsoft.com/office/drawing/2014/main" id="{386E9E3D-A4B5-DAF4-2EB7-6AE1BD2C81D7}"/>
              </a:ext>
            </a:extLst>
          </p:cNvPr>
          <p:cNvSpPr txBox="1">
            <a:spLocks/>
          </p:cNvSpPr>
          <p:nvPr/>
        </p:nvSpPr>
        <p:spPr>
          <a:xfrm>
            <a:off x="6096000" y="1612900"/>
            <a:ext cx="4961467" cy="4270375"/>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3200" b="0" i="0" kern="1200">
                <a:solidFill>
                  <a:schemeClr val="tx1"/>
                </a:solidFill>
                <a:latin typeface="+mn-lt"/>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pPr>
            <a:r>
              <a:rPr lang="en-US" sz="2800" b="1" dirty="0">
                <a:solidFill>
                  <a:srgbClr val="0F334A"/>
                </a:solidFill>
              </a:rPr>
              <a:t>ASDA’s response</a:t>
            </a:r>
          </a:p>
          <a:p>
            <a:pPr marL="800080" lvl="1" indent="-342891">
              <a:spcBef>
                <a:spcPct val="50000"/>
              </a:spcBef>
              <a:buFont typeface="Arial" panose="020B0604020202020204" pitchFamily="34" charset="0"/>
              <a:buChar char="•"/>
            </a:pPr>
            <a:r>
              <a:rPr lang="en-US" sz="2100" dirty="0"/>
              <a:t>ASDA supports evidence-based measures that are efficacious and sustainable in reducing barriers to care in underserved communities.</a:t>
            </a:r>
          </a:p>
          <a:p>
            <a:pPr marL="800080" lvl="1" indent="-342891">
              <a:spcBef>
                <a:spcPct val="50000"/>
              </a:spcBef>
              <a:buFont typeface="Arial" panose="020B0604020202020204" pitchFamily="34" charset="0"/>
              <a:buChar char="•"/>
            </a:pPr>
            <a:r>
              <a:rPr lang="en-US" sz="2100" dirty="0"/>
              <a:t>Increasing access to preventative dental care through Medicaid expansion can reduce overall healthcare costs by lowering emergency room visits. </a:t>
            </a:r>
          </a:p>
          <a:p>
            <a:endParaRPr lang="en-US" dirty="0"/>
          </a:p>
        </p:txBody>
      </p:sp>
      <p:sp>
        <p:nvSpPr>
          <p:cNvPr id="5" name="Rectangle 4">
            <a:extLst>
              <a:ext uri="{FF2B5EF4-FFF2-40B4-BE49-F238E27FC236}">
                <a16:creationId xmlns:a16="http://schemas.microsoft.com/office/drawing/2014/main" id="{ED710436-C594-737D-E0AB-04B2BF2FE3EB}"/>
              </a:ext>
            </a:extLst>
          </p:cNvPr>
          <p:cNvSpPr/>
          <p:nvPr/>
        </p:nvSpPr>
        <p:spPr>
          <a:xfrm>
            <a:off x="527125" y="2133599"/>
            <a:ext cx="5152913" cy="374967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134F07-6D88-BCCB-8392-359F98AE62EA}"/>
              </a:ext>
            </a:extLst>
          </p:cNvPr>
          <p:cNvSpPr/>
          <p:nvPr/>
        </p:nvSpPr>
        <p:spPr>
          <a:xfrm>
            <a:off x="6054762" y="2133598"/>
            <a:ext cx="5152913" cy="373767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2033"/>
      </p:ext>
    </p:extLst>
  </p:cSld>
  <p:clrMapOvr>
    <a:masterClrMapping/>
  </p:clrMapOvr>
</p:sld>
</file>

<file path=ppt/theme/theme1.xml><?xml version="1.0" encoding="utf-8"?>
<a:theme xmlns:a="http://schemas.openxmlformats.org/drawingml/2006/main" name="American Student Dental Associ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ASDA Annual Session 2015 template</Template>
  <TotalTime>287</TotalTime>
  <Words>1770</Words>
  <Application>Microsoft Office PowerPoint</Application>
  <PresentationFormat>Widescreen</PresentationFormat>
  <Paragraphs>120</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Chalkduster</vt:lpstr>
      <vt:lpstr>American Student Dental Association</vt:lpstr>
      <vt:lpstr>ASDA Advocacy presents</vt:lpstr>
      <vt:lpstr>Barriers to care: what they are</vt:lpstr>
      <vt:lpstr>Barriers to care: the facts</vt:lpstr>
      <vt:lpstr>Barriers to care</vt:lpstr>
      <vt:lpstr>Barriers to care: ASDA’s stance</vt:lpstr>
      <vt:lpstr>Barriers to care: What else can we do?</vt:lpstr>
      <vt:lpstr>ASDA’s efforts</vt:lpstr>
      <vt:lpstr>ASDA’s efforts</vt:lpstr>
      <vt:lpstr>Medicaid expansion: explained</vt:lpstr>
      <vt:lpstr>Medicaid expansion: a case study</vt:lpstr>
      <vt:lpstr>Emergency Room referral programs: explained</vt:lpstr>
      <vt:lpstr>Student loan forgiveness programs: explained</vt:lpstr>
      <vt:lpstr>Barriers to care: what can you do?</vt:lpstr>
      <vt:lpstr>Barriers to care: get involved</vt:lpstr>
      <vt:lpstr>Barriers to care: resources and organized dentistry</vt:lpstr>
      <vt:lpstr>Barriers to care: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Kerri Richardson</dc:creator>
  <cp:lastModifiedBy>Robin Lieberman</cp:lastModifiedBy>
  <cp:revision>29</cp:revision>
  <dcterms:created xsi:type="dcterms:W3CDTF">2015-11-30T15:50:51Z</dcterms:created>
  <dcterms:modified xsi:type="dcterms:W3CDTF">2023-04-05T21:18:08Z</dcterms:modified>
</cp:coreProperties>
</file>