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handoutMasterIdLst>
    <p:handoutMasterId r:id="rId22"/>
  </p:handoutMasterIdLst>
  <p:sldIdLst>
    <p:sldId id="256" r:id="rId2"/>
    <p:sldId id="259" r:id="rId3"/>
    <p:sldId id="258" r:id="rId4"/>
    <p:sldId id="277" r:id="rId5"/>
    <p:sldId id="278" r:id="rId6"/>
    <p:sldId id="279" r:id="rId7"/>
    <p:sldId id="281" r:id="rId8"/>
    <p:sldId id="260" r:id="rId9"/>
    <p:sldId id="263" r:id="rId10"/>
    <p:sldId id="273" r:id="rId11"/>
    <p:sldId id="276" r:id="rId12"/>
    <p:sldId id="283" r:id="rId13"/>
    <p:sldId id="280" r:id="rId14"/>
    <p:sldId id="284" r:id="rId15"/>
    <p:sldId id="285" r:id="rId16"/>
    <p:sldId id="268" r:id="rId17"/>
    <p:sldId id="282" r:id="rId18"/>
    <p:sldId id="271" r:id="rId19"/>
    <p:sldId id="272" r:id="rId20"/>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9F3E5E-F5C4-E79A-397D-7283CA4D6139}" name="Kate Buckley" initials="KB" userId="S::kate@asdanet.org::93d80368-d8a4-4002-b380-b294045e8ddc" providerId="AD"/>
  <p188:author id="{0CEA8084-4CE6-FE9D-9B67-11509F7DB447}" name="Robin Lieberman" initials="RL" userId="S::robin@asdanet.org::bdf91e91-0252-47db-8aab-08fea112680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9B8"/>
    <a:srgbClr val="153E6A"/>
    <a:srgbClr val="BACAC7"/>
    <a:srgbClr val="0F334A"/>
    <a:srgbClr val="E6ECEB"/>
    <a:srgbClr val="ACC850"/>
    <a:srgbClr val="174D79"/>
    <a:srgbClr val="047EC8"/>
    <a:srgbClr val="FFBD1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4" autoAdjust="0"/>
    <p:restoredTop sz="75556" autoAdjust="0"/>
  </p:normalViewPr>
  <p:slideViewPr>
    <p:cSldViewPr snapToGrid="0" snapToObjects="1">
      <p:cViewPr varScale="1">
        <p:scale>
          <a:sx n="81" d="100"/>
          <a:sy n="81" d="100"/>
        </p:scale>
        <p:origin x="1248" y="78"/>
      </p:cViewPr>
      <p:guideLst>
        <p:guide orient="horz" pos="2160"/>
        <p:guide pos="3840"/>
      </p:guideLst>
    </p:cSldViewPr>
  </p:slideViewPr>
  <p:notesTextViewPr>
    <p:cViewPr>
      <p:scale>
        <a:sx n="100" d="100"/>
        <a:sy n="100" d="100"/>
      </p:scale>
      <p:origin x="0" y="0"/>
    </p:cViewPr>
  </p:notesTextViewPr>
  <p:notesViewPr>
    <p:cSldViewPr snapToGrid="0" snapToObjects="1">
      <p:cViewPr varScale="1">
        <p:scale>
          <a:sx n="65" d="100"/>
          <a:sy n="65" d="100"/>
        </p:scale>
        <p:origin x="308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BC932F4-90CB-44D8-A914-ACC01156B61F}" type="datetimeFigureOut">
              <a:rPr lang="en-US" smtClean="0"/>
              <a:t>5/4/2023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58343B-7716-47AD-9E6F-49DB48B8D90C}" type="slidenum">
              <a:rPr lang="en-US" smtClean="0"/>
              <a:t>‹#›</a:t>
            </a:fld>
            <a:endParaRPr lang="en-US"/>
          </a:p>
        </p:txBody>
      </p:sp>
    </p:spTree>
    <p:extLst>
      <p:ext uri="{BB962C8B-B14F-4D97-AF65-F5344CB8AC3E}">
        <p14:creationId xmlns:p14="http://schemas.microsoft.com/office/powerpoint/2010/main" val="23868079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1109D5-AD87-446C-AAC7-AD91F3C13921}" type="datetimeFigureOut">
              <a:rPr lang="en-US" smtClean="0"/>
              <a:t>5/4/2023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E2C26E-E528-4FA2-AA2F-C4B9CE1708D5}" type="slidenum">
              <a:rPr lang="en-US" smtClean="0"/>
              <a:t>‹#›</a:t>
            </a:fld>
            <a:endParaRPr lang="en-US"/>
          </a:p>
        </p:txBody>
      </p:sp>
    </p:spTree>
    <p:extLst>
      <p:ext uri="{BB962C8B-B14F-4D97-AF65-F5344CB8AC3E}">
        <p14:creationId xmlns:p14="http://schemas.microsoft.com/office/powerpoint/2010/main" val="1817628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u="sng" dirty="0">
                <a:solidFill>
                  <a:srgbClr val="000000"/>
                </a:solidFill>
                <a:effectLst/>
                <a:latin typeface="igbr-Avenir LT 35 Light"/>
              </a:rPr>
              <a:t>Education debt </a:t>
            </a:r>
            <a:r>
              <a:rPr lang="en-US" b="0" i="0" dirty="0">
                <a:solidFill>
                  <a:srgbClr val="000000"/>
                </a:solidFill>
                <a:effectLst/>
                <a:latin typeface="igbr-Avenir LT 35 Light"/>
              </a:rPr>
              <a:t>is a combination of dental school debt students graduate with from dental school (the loans contracted to finance partially or all of the cost of the predoctoral degree) and predental education debt, which is the outstanding education debt students had when they entered dental school.</a:t>
            </a: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Statistics are</a:t>
            </a:r>
            <a:r>
              <a:rPr lang="en-US" sz="1200" b="0" i="0" kern="1200" baseline="0" dirty="0">
                <a:solidFill>
                  <a:schemeClr val="tx1"/>
                </a:solidFill>
                <a:effectLst/>
                <a:latin typeface="+mn-lt"/>
                <a:ea typeface="+mn-ea"/>
                <a:cs typeface="+mn-cs"/>
              </a:rPr>
              <a:t> taken from ADEA’s </a:t>
            </a:r>
            <a:r>
              <a:rPr lang="en-US" b="0" i="0" dirty="0">
                <a:solidFill>
                  <a:srgbClr val="36424A"/>
                </a:solidFill>
                <a:effectLst/>
                <a:latin typeface="Avenir LT W01 65 Medium"/>
              </a:rPr>
              <a:t>Survey of U.S. Dental School Seniors: https://www.adea.org/Seniors2022/ </a:t>
            </a:r>
          </a:p>
          <a:p>
            <a:endParaRPr lang="en-US" dirty="0"/>
          </a:p>
        </p:txBody>
      </p:sp>
      <p:sp>
        <p:nvSpPr>
          <p:cNvPr id="4" name="Slide Number Placeholder 3"/>
          <p:cNvSpPr>
            <a:spLocks noGrp="1"/>
          </p:cNvSpPr>
          <p:nvPr>
            <p:ph type="sldNum" sz="quarter" idx="5"/>
          </p:nvPr>
        </p:nvSpPr>
        <p:spPr/>
        <p:txBody>
          <a:bodyPr/>
          <a:lstStyle/>
          <a:p>
            <a:fld id="{24E2C26E-E528-4FA2-AA2F-C4B9CE1708D5}" type="slidenum">
              <a:rPr lang="en-US" smtClean="0"/>
              <a:t>2</a:t>
            </a:fld>
            <a:endParaRPr lang="en-US"/>
          </a:p>
        </p:txBody>
      </p:sp>
    </p:spTree>
    <p:extLst>
      <p:ext uri="{BB962C8B-B14F-4D97-AF65-F5344CB8AC3E}">
        <p14:creationId xmlns:p14="http://schemas.microsoft.com/office/powerpoint/2010/main" val="3920589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24E2C26E-E528-4FA2-AA2F-C4B9CE1708D5}" type="slidenum">
              <a:rPr lang="en-US" smtClean="0"/>
              <a:t>11</a:t>
            </a:fld>
            <a:endParaRPr lang="en-US"/>
          </a:p>
        </p:txBody>
      </p:sp>
    </p:spTree>
    <p:extLst>
      <p:ext uri="{BB962C8B-B14F-4D97-AF65-F5344CB8AC3E}">
        <p14:creationId xmlns:p14="http://schemas.microsoft.com/office/powerpoint/2010/main" val="95643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24E2C26E-E528-4FA2-AA2F-C4B9CE1708D5}" type="slidenum">
              <a:rPr lang="en-US" smtClean="0"/>
              <a:t>12</a:t>
            </a:fld>
            <a:endParaRPr lang="en-US"/>
          </a:p>
        </p:txBody>
      </p:sp>
    </p:spTree>
    <p:extLst>
      <p:ext uri="{BB962C8B-B14F-4D97-AF65-F5344CB8AC3E}">
        <p14:creationId xmlns:p14="http://schemas.microsoft.com/office/powerpoint/2010/main" val="3759573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Sources:</a:t>
            </a:r>
          </a:p>
          <a:p>
            <a:pPr marL="0" indent="0">
              <a:buFont typeface="Arial" panose="020B0604020202020204" pitchFamily="34" charset="0"/>
              <a:buNone/>
            </a:pPr>
            <a:r>
              <a:rPr lang="en-US" b="1" dirty="0"/>
              <a:t>Indian Health Service:</a:t>
            </a:r>
            <a:r>
              <a:rPr lang="en-US" b="0" dirty="0"/>
              <a:t> https://www.ihs.gov/loanrepayment/</a:t>
            </a:r>
          </a:p>
          <a:p>
            <a:pPr marL="0" indent="0">
              <a:buFont typeface="Arial" panose="020B0604020202020204" pitchFamily="34" charset="0"/>
              <a:buNone/>
            </a:pPr>
            <a:r>
              <a:rPr lang="en-US" sz="1200" b="1" dirty="0">
                <a:effectLst/>
                <a:ea typeface="Times New Roman" panose="02020603050405020304" pitchFamily="18" charset="0"/>
                <a:cs typeface="Times New Roman" panose="02020603050405020304" pitchFamily="18" charset="0"/>
              </a:rPr>
              <a:t>National Health Service Corps </a:t>
            </a:r>
            <a:r>
              <a:rPr lang="en-US" sz="1200" b="0" dirty="0">
                <a:effectLst/>
                <a:ea typeface="Times New Roman" panose="02020603050405020304" pitchFamily="18" charset="0"/>
                <a:cs typeface="Times New Roman" panose="02020603050405020304" pitchFamily="18" charset="0"/>
              </a:rPr>
              <a:t>https://nhsc.hrsa.gov/loan-repayment/nhsc-loan-repayment-program</a:t>
            </a:r>
          </a:p>
          <a:p>
            <a:pPr marL="0" indent="0">
              <a:buFont typeface="Arial" panose="020B0604020202020204" pitchFamily="34" charset="0"/>
              <a:buNone/>
            </a:pPr>
            <a:r>
              <a:rPr lang="en-US" sz="1200" b="1" dirty="0">
                <a:effectLst/>
                <a:cs typeface="Times New Roman" panose="02020603050405020304" pitchFamily="18" charset="0"/>
              </a:rPr>
              <a:t>Federal Student Aid: </a:t>
            </a:r>
            <a:r>
              <a:rPr lang="en-US" sz="1200" b="0" dirty="0">
                <a:effectLst/>
                <a:cs typeface="Times New Roman" panose="02020603050405020304" pitchFamily="18" charset="0"/>
              </a:rPr>
              <a:t>https://studentaid.gov/</a:t>
            </a:r>
          </a:p>
          <a:p>
            <a:pPr marL="0" indent="0">
              <a:buFont typeface="Arial" panose="020B0604020202020204" pitchFamily="34" charset="0"/>
              <a:buNone/>
            </a:pPr>
            <a:r>
              <a:rPr lang="en-US" sz="1200" b="1" dirty="0">
                <a:effectLst/>
                <a:cs typeface="Times New Roman" panose="02020603050405020304" pitchFamily="18" charset="0"/>
              </a:rPr>
              <a:t>PSLF: </a:t>
            </a:r>
            <a:r>
              <a:rPr lang="en-US" sz="1200" b="0" dirty="0">
                <a:effectLst/>
                <a:cs typeface="Times New Roman" panose="02020603050405020304" pitchFamily="18" charset="0"/>
              </a:rPr>
              <a:t>https://studentaid.gov/manage-loans/forgiveness-cancellation/public-service</a:t>
            </a:r>
            <a:endParaRPr lang="en-US" b="0" dirty="0"/>
          </a:p>
        </p:txBody>
      </p:sp>
      <p:sp>
        <p:nvSpPr>
          <p:cNvPr id="4" name="Slide Number Placeholder 3"/>
          <p:cNvSpPr>
            <a:spLocks noGrp="1"/>
          </p:cNvSpPr>
          <p:nvPr>
            <p:ph type="sldNum" sz="quarter" idx="5"/>
          </p:nvPr>
        </p:nvSpPr>
        <p:spPr/>
        <p:txBody>
          <a:bodyPr/>
          <a:lstStyle/>
          <a:p>
            <a:fld id="{24E2C26E-E528-4FA2-AA2F-C4B9CE1708D5}" type="slidenum">
              <a:rPr lang="en-US" smtClean="0"/>
              <a:t>13</a:t>
            </a:fld>
            <a:endParaRPr lang="en-US"/>
          </a:p>
        </p:txBody>
      </p:sp>
    </p:spTree>
    <p:extLst>
      <p:ext uri="{BB962C8B-B14F-4D97-AF65-F5344CB8AC3E}">
        <p14:creationId xmlns:p14="http://schemas.microsoft.com/office/powerpoint/2010/main" val="1831623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Sources: </a:t>
            </a:r>
          </a:p>
          <a:p>
            <a:pPr marL="0" indent="0">
              <a:buFont typeface="Arial" panose="020B0604020202020204" pitchFamily="34" charset="0"/>
              <a:buNone/>
            </a:pPr>
            <a:r>
              <a:rPr lang="en-US" sz="1200" b="1" dirty="0">
                <a:solidFill>
                  <a:srgbClr val="0F334A"/>
                </a:solidFill>
              </a:rPr>
              <a:t>Public Service Loan Forgiveness: </a:t>
            </a:r>
            <a:r>
              <a:rPr lang="en-US" dirty="0"/>
              <a:t>https://studentaid.gov/manage-loans/forgiveness-cancellation/public-service</a:t>
            </a:r>
          </a:p>
          <a:p>
            <a:pPr marL="0" indent="0">
              <a:buFont typeface="Arial" panose="020B0604020202020204" pitchFamily="34" charset="0"/>
              <a:buNone/>
            </a:pPr>
            <a:r>
              <a:rPr lang="en-US" b="1" dirty="0"/>
              <a:t>ADEA: </a:t>
            </a:r>
            <a:r>
              <a:rPr lang="en-US" dirty="0"/>
              <a:t>https://www.adea.org/advocacy/state/loan-forgiveness-programs.aspx</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24E2C26E-E528-4FA2-AA2F-C4B9CE1708D5}" type="slidenum">
              <a:rPr lang="en-US" smtClean="0"/>
              <a:t>14</a:t>
            </a:fld>
            <a:endParaRPr lang="en-US"/>
          </a:p>
        </p:txBody>
      </p:sp>
    </p:spTree>
    <p:extLst>
      <p:ext uri="{BB962C8B-B14F-4D97-AF65-F5344CB8AC3E}">
        <p14:creationId xmlns:p14="http://schemas.microsoft.com/office/powerpoint/2010/main" val="1986330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Sources: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solidFill>
                  <a:srgbClr val="0F334A"/>
                </a:solidFill>
              </a:rPr>
              <a:t>National Health Service Corps</a:t>
            </a:r>
            <a:r>
              <a:rPr lang="en-US" b="1" i="0" dirty="0">
                <a:solidFill>
                  <a:srgbClr val="0B4778"/>
                </a:solidFill>
                <a:effectLst/>
                <a:latin typeface="Source Sans Pro Web"/>
              </a:rPr>
              <a:t> Loan Repayment Program</a:t>
            </a:r>
            <a:r>
              <a:rPr lang="en-US" sz="1200" b="1" dirty="0">
                <a:solidFill>
                  <a:srgbClr val="0F334A"/>
                </a:solidFill>
              </a:rPr>
              <a:t>: </a:t>
            </a:r>
            <a:r>
              <a:rPr lang="en-US" dirty="0"/>
              <a:t>https://nhsc.hrsa.gov/loan-repayment/nhsc-loan-repayment-program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solidFill>
                  <a:srgbClr val="0F334A"/>
                </a:solidFill>
              </a:rPr>
              <a:t>Income-Driven Repayment</a:t>
            </a:r>
            <a:r>
              <a:rPr lang="en-US" b="1" dirty="0"/>
              <a:t>: </a:t>
            </a:r>
            <a:r>
              <a:rPr lang="en-US" dirty="0"/>
              <a:t>https://studentaid.gov/idr/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Image Source: https://data.hrsa.gov/maps/map-gallery</a:t>
            </a:r>
          </a:p>
        </p:txBody>
      </p:sp>
      <p:sp>
        <p:nvSpPr>
          <p:cNvPr id="4" name="Slide Number Placeholder 3"/>
          <p:cNvSpPr>
            <a:spLocks noGrp="1"/>
          </p:cNvSpPr>
          <p:nvPr>
            <p:ph type="sldNum" sz="quarter" idx="5"/>
          </p:nvPr>
        </p:nvSpPr>
        <p:spPr/>
        <p:txBody>
          <a:bodyPr/>
          <a:lstStyle/>
          <a:p>
            <a:fld id="{24E2C26E-E528-4FA2-AA2F-C4B9CE1708D5}" type="slidenum">
              <a:rPr lang="en-US" smtClean="0"/>
              <a:t>15</a:t>
            </a:fld>
            <a:endParaRPr lang="en-US"/>
          </a:p>
        </p:txBody>
      </p:sp>
    </p:spTree>
    <p:extLst>
      <p:ext uri="{BB962C8B-B14F-4D97-AF65-F5344CB8AC3E}">
        <p14:creationId xmlns:p14="http://schemas.microsoft.com/office/powerpoint/2010/main" val="2727241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E2C26E-E528-4FA2-AA2F-C4B9CE1708D5}" type="slidenum">
              <a:rPr lang="en-US" smtClean="0"/>
              <a:t>16</a:t>
            </a:fld>
            <a:endParaRPr lang="en-US"/>
          </a:p>
        </p:txBody>
      </p:sp>
    </p:spTree>
    <p:extLst>
      <p:ext uri="{BB962C8B-B14F-4D97-AF65-F5344CB8AC3E}">
        <p14:creationId xmlns:p14="http://schemas.microsoft.com/office/powerpoint/2010/main" val="8535268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E2C26E-E528-4FA2-AA2F-C4B9CE1708D5}" type="slidenum">
              <a:rPr lang="en-US" smtClean="0"/>
              <a:t>17</a:t>
            </a:fld>
            <a:endParaRPr lang="en-US"/>
          </a:p>
        </p:txBody>
      </p:sp>
    </p:spTree>
    <p:extLst>
      <p:ext uri="{BB962C8B-B14F-4D97-AF65-F5344CB8AC3E}">
        <p14:creationId xmlns:p14="http://schemas.microsoft.com/office/powerpoint/2010/main" val="2786426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E2C26E-E528-4FA2-AA2F-C4B9CE1708D5}" type="slidenum">
              <a:rPr lang="en-US" smtClean="0"/>
              <a:t>19</a:t>
            </a:fld>
            <a:endParaRPr lang="en-US"/>
          </a:p>
        </p:txBody>
      </p:sp>
    </p:spTree>
    <p:extLst>
      <p:ext uri="{BB962C8B-B14F-4D97-AF65-F5344CB8AC3E}">
        <p14:creationId xmlns:p14="http://schemas.microsoft.com/office/powerpoint/2010/main" val="996822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Average graduating debt has not kept up with inflation.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average educational debt of a graduate in 1996 was $84,247 equivalent to $157,190 in 2022. The average debt of a dental graduate today is $293,900. </a:t>
            </a:r>
          </a:p>
        </p:txBody>
      </p:sp>
      <p:sp>
        <p:nvSpPr>
          <p:cNvPr id="4" name="Slide Number Placeholder 3"/>
          <p:cNvSpPr>
            <a:spLocks noGrp="1"/>
          </p:cNvSpPr>
          <p:nvPr>
            <p:ph type="sldNum" sz="quarter" idx="5"/>
          </p:nvPr>
        </p:nvSpPr>
        <p:spPr/>
        <p:txBody>
          <a:bodyPr/>
          <a:lstStyle/>
          <a:p>
            <a:fld id="{24E2C26E-E528-4FA2-AA2F-C4B9CE1708D5}" type="slidenum">
              <a:rPr lang="en-US" smtClean="0"/>
              <a:t>3</a:t>
            </a:fld>
            <a:endParaRPr lang="en-US"/>
          </a:p>
        </p:txBody>
      </p:sp>
    </p:spTree>
    <p:extLst>
      <p:ext uri="{BB962C8B-B14F-4D97-AF65-F5344CB8AC3E}">
        <p14:creationId xmlns:p14="http://schemas.microsoft.com/office/powerpoint/2010/main" val="3856348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323E4F"/>
                </a:solidFill>
                <a:effectLst/>
                <a:latin typeface="Calibri" panose="020F0502020204030204" pitchFamily="34" charset="0"/>
                <a:ea typeface="Calibri" panose="020F0502020204030204" pitchFamily="34" charset="0"/>
                <a:cs typeface="Times New Roman" panose="02020603050405020304" pitchFamily="18" charset="0"/>
              </a:rPr>
              <a:t>Source: American Dental Association, Health Policy Institute, 2020-21 Survey of Dental Education (Group III).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4E2C26E-E528-4FA2-AA2F-C4B9CE1708D5}" type="slidenum">
              <a:rPr lang="en-US" smtClean="0"/>
              <a:t>4</a:t>
            </a:fld>
            <a:endParaRPr lang="en-US"/>
          </a:p>
        </p:txBody>
      </p:sp>
    </p:spTree>
    <p:extLst>
      <p:ext uri="{BB962C8B-B14F-4D97-AF65-F5344CB8AC3E}">
        <p14:creationId xmlns:p14="http://schemas.microsoft.com/office/powerpoint/2010/main" val="1859818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323E4F"/>
                </a:solidFill>
                <a:effectLst/>
                <a:latin typeface="Calibri" panose="020F0502020204030204" pitchFamily="34" charset="0"/>
                <a:ea typeface="Calibri" panose="020F0502020204030204" pitchFamily="34" charset="0"/>
                <a:cs typeface="Times New Roman" panose="02020603050405020304" pitchFamily="18" charset="0"/>
              </a:rPr>
              <a:t>Source: American Dental Association, Health Policy Institute, 2020-21 Survey of Dental Education (Group III).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323E4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323E4F"/>
                </a:solidFill>
                <a:effectLst/>
                <a:latin typeface="Calibri" panose="020F0502020204030204" pitchFamily="34" charset="0"/>
                <a:ea typeface="Calibri" panose="020F0502020204030204" pitchFamily="34" charset="0"/>
                <a:cs typeface="Times New Roman" panose="02020603050405020304" pitchFamily="18" charset="0"/>
              </a:rPr>
              <a:t>Notes: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323E4F"/>
                </a:solidFill>
                <a:effectLst/>
                <a:latin typeface="Calibri" panose="020F0502020204030204" pitchFamily="34" charset="0"/>
                <a:ea typeface="Calibri" panose="020F0502020204030204" pitchFamily="34" charset="0"/>
                <a:cs typeface="Times New Roman" panose="02020603050405020304" pitchFamily="18" charset="0"/>
              </a:rPr>
              <a:t>In </a:t>
            </a:r>
            <a:r>
              <a:rPr lang="en-US" sz="1800" b="1" dirty="0">
                <a:solidFill>
                  <a:schemeClr val="accent5">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2010</a:t>
            </a:r>
            <a:r>
              <a:rPr lang="en-US" sz="1800" dirty="0">
                <a:solidFill>
                  <a:srgbClr val="323E4F"/>
                </a:solidFill>
                <a:effectLst/>
                <a:latin typeface="Calibri" panose="020F0502020204030204" pitchFamily="34" charset="0"/>
                <a:ea typeface="Calibri" panose="020F0502020204030204" pitchFamily="34" charset="0"/>
                <a:cs typeface="Times New Roman" panose="02020603050405020304" pitchFamily="18" charset="0"/>
              </a:rPr>
              <a:t>, tuition and fees accounted for </a:t>
            </a:r>
            <a:r>
              <a:rPr lang="en-US" sz="1800" b="1" dirty="0">
                <a:solidFill>
                  <a:schemeClr val="accent5">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31.4% </a:t>
            </a:r>
            <a:r>
              <a:rPr lang="en-US" sz="1800" dirty="0">
                <a:solidFill>
                  <a:srgbClr val="323E4F"/>
                </a:solidFill>
                <a:effectLst/>
                <a:latin typeface="Calibri" panose="020F0502020204030204" pitchFamily="34" charset="0"/>
                <a:ea typeface="Calibri" panose="020F0502020204030204" pitchFamily="34" charset="0"/>
                <a:cs typeface="Times New Roman" panose="02020603050405020304" pitchFamily="18" charset="0"/>
              </a:rPr>
              <a:t>of dental school revenue. State and local funds accounted for</a:t>
            </a:r>
            <a:r>
              <a:rPr lang="en-US" sz="1800" b="1" dirty="0">
                <a:solidFill>
                  <a:srgbClr val="323E4F"/>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solidFill>
                  <a:schemeClr val="accent5">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14% </a:t>
            </a:r>
            <a:r>
              <a:rPr lang="en-US" sz="1800" dirty="0">
                <a:solidFill>
                  <a:srgbClr val="323E4F"/>
                </a:solidFill>
                <a:effectLst/>
                <a:latin typeface="Calibri" panose="020F0502020204030204" pitchFamily="34" charset="0"/>
                <a:ea typeface="Calibri" panose="020F0502020204030204" pitchFamily="34" charset="0"/>
                <a:cs typeface="Times New Roman" panose="02020603050405020304" pitchFamily="18" charset="0"/>
              </a:rPr>
              <a:t>of revenue. In </a:t>
            </a:r>
            <a:r>
              <a:rPr lang="en-US" sz="1800" b="1" dirty="0">
                <a:solidFill>
                  <a:schemeClr val="accent5">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2020</a:t>
            </a:r>
            <a:r>
              <a:rPr lang="en-US" sz="1800" dirty="0">
                <a:solidFill>
                  <a:srgbClr val="323E4F"/>
                </a:solidFill>
                <a:effectLst/>
                <a:latin typeface="Calibri" panose="020F0502020204030204" pitchFamily="34" charset="0"/>
                <a:ea typeface="Calibri" panose="020F0502020204030204" pitchFamily="34" charset="0"/>
                <a:cs typeface="Times New Roman" panose="02020603050405020304" pitchFamily="18" charset="0"/>
              </a:rPr>
              <a:t>, tuition and fees accounted for </a:t>
            </a:r>
            <a:r>
              <a:rPr lang="en-US" sz="1800" b="1" dirty="0">
                <a:solidFill>
                  <a:schemeClr val="accent5">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45.3% </a:t>
            </a:r>
            <a:r>
              <a:rPr lang="en-US" sz="1800" dirty="0">
                <a:solidFill>
                  <a:srgbClr val="323E4F"/>
                </a:solidFill>
                <a:effectLst/>
                <a:latin typeface="Calibri" panose="020F0502020204030204" pitchFamily="34" charset="0"/>
                <a:ea typeface="Calibri" panose="020F0502020204030204" pitchFamily="34" charset="0"/>
                <a:cs typeface="Times New Roman" panose="02020603050405020304" pitchFamily="18" charset="0"/>
              </a:rPr>
              <a:t>of dental school revenue. State and local funds accounted for </a:t>
            </a:r>
            <a:r>
              <a:rPr lang="en-US" sz="1800" b="1" dirty="0">
                <a:solidFill>
                  <a:schemeClr val="accent5">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10.6% </a:t>
            </a:r>
            <a:r>
              <a:rPr lang="en-US" sz="1800" dirty="0">
                <a:solidFill>
                  <a:srgbClr val="323E4F"/>
                </a:solidFill>
                <a:effectLst/>
                <a:latin typeface="Calibri" panose="020F0502020204030204" pitchFamily="34" charset="0"/>
                <a:ea typeface="Calibri" panose="020F0502020204030204" pitchFamily="34" charset="0"/>
                <a:cs typeface="Times New Roman" panose="02020603050405020304" pitchFamily="18" charset="0"/>
              </a:rPr>
              <a:t>of revenue.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Although the dollar amount of state and local funding increased from 2010 to 2020</a:t>
            </a:r>
            <a:r>
              <a:rPr lang="en-US" sz="1800" b="1" dirty="0"/>
              <a:t>, </a:t>
            </a:r>
            <a:r>
              <a:rPr lang="en-US" sz="1800" b="1" dirty="0">
                <a:solidFill>
                  <a:schemeClr val="accent5">
                    <a:lumMod val="60000"/>
                    <a:lumOff val="40000"/>
                  </a:schemeClr>
                </a:solidFill>
              </a:rPr>
              <a:t>state and local funds represented only 10.6% of dental school revenue in 2020, a 3.4% decrease from 2010.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solidFill>
                  <a:srgbClr val="323E4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4E2C26E-E528-4FA2-AA2F-C4B9CE1708D5}" type="slidenum">
              <a:rPr lang="en-US" smtClean="0"/>
              <a:t>5</a:t>
            </a:fld>
            <a:endParaRPr lang="en-US"/>
          </a:p>
        </p:txBody>
      </p:sp>
    </p:spTree>
    <p:extLst>
      <p:ext uri="{BB962C8B-B14F-4D97-AF65-F5344CB8AC3E}">
        <p14:creationId xmlns:p14="http://schemas.microsoft.com/office/powerpoint/2010/main" val="4079711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a:t>
            </a:r>
          </a:p>
          <a:p>
            <a:pPr marL="171450" indent="-171450">
              <a:buFont typeface="Arial" panose="020B0604020202020204" pitchFamily="34" charset="0"/>
              <a:buChar char="•"/>
            </a:pPr>
            <a:r>
              <a:rPr lang="en-US" b="0" i="0" dirty="0">
                <a:solidFill>
                  <a:srgbClr val="FFFFFF"/>
                </a:solidFill>
                <a:effectLst/>
                <a:latin typeface="Roboto" panose="02000000000000000000" pitchFamily="2" charset="0"/>
              </a:rPr>
              <a:t>ADEA Survey of Dental School Seniors 2019</a:t>
            </a:r>
          </a:p>
          <a:p>
            <a:pPr marL="171450" indent="-171450">
              <a:buFont typeface="Arial" panose="020B0604020202020204" pitchFamily="34" charset="0"/>
              <a:buChar char="•"/>
            </a:pPr>
            <a:r>
              <a:rPr lang="en-US" b="0" i="0" dirty="0">
                <a:solidFill>
                  <a:srgbClr val="222222"/>
                </a:solidFill>
                <a:effectLst/>
                <a:latin typeface="-apple-system"/>
              </a:rPr>
              <a:t>Boyles, J., Ahmed, B. Does student debt affect dental students' and dentists' stress levels?. </a:t>
            </a:r>
            <a:r>
              <a:rPr lang="en-US" b="0" i="1" dirty="0">
                <a:solidFill>
                  <a:srgbClr val="222222"/>
                </a:solidFill>
                <a:effectLst/>
                <a:latin typeface="-apple-system"/>
              </a:rPr>
              <a:t>Br Dent J</a:t>
            </a:r>
            <a:r>
              <a:rPr lang="en-US" b="0" i="0" dirty="0">
                <a:solidFill>
                  <a:srgbClr val="222222"/>
                </a:solidFill>
                <a:effectLst/>
                <a:latin typeface="-apple-system"/>
              </a:rPr>
              <a:t> </a:t>
            </a:r>
            <a:r>
              <a:rPr lang="en-US" b="1" i="0" dirty="0">
                <a:solidFill>
                  <a:srgbClr val="222222"/>
                </a:solidFill>
                <a:effectLst/>
                <a:latin typeface="-apple-system"/>
              </a:rPr>
              <a:t>223</a:t>
            </a:r>
            <a:r>
              <a:rPr lang="en-US" b="0" i="0" dirty="0">
                <a:solidFill>
                  <a:srgbClr val="222222"/>
                </a:solidFill>
                <a:effectLst/>
                <a:latin typeface="-apple-system"/>
              </a:rPr>
              <a:t>, 601–606 (2017). https://doi.org/10.1038/sj.bdj.2017.876</a:t>
            </a:r>
            <a:endParaRPr lang="en-US" dirty="0"/>
          </a:p>
        </p:txBody>
      </p:sp>
      <p:sp>
        <p:nvSpPr>
          <p:cNvPr id="4" name="Slide Number Placeholder 3"/>
          <p:cNvSpPr>
            <a:spLocks noGrp="1"/>
          </p:cNvSpPr>
          <p:nvPr>
            <p:ph type="sldNum" sz="quarter" idx="5"/>
          </p:nvPr>
        </p:nvSpPr>
        <p:spPr/>
        <p:txBody>
          <a:bodyPr/>
          <a:lstStyle/>
          <a:p>
            <a:fld id="{24E2C26E-E528-4FA2-AA2F-C4B9CE1708D5}" type="slidenum">
              <a:rPr lang="en-US" smtClean="0"/>
              <a:t>6</a:t>
            </a:fld>
            <a:endParaRPr lang="en-US"/>
          </a:p>
        </p:txBody>
      </p:sp>
    </p:spTree>
    <p:extLst>
      <p:ext uri="{BB962C8B-B14F-4D97-AF65-F5344CB8AC3E}">
        <p14:creationId xmlns:p14="http://schemas.microsoft.com/office/powerpoint/2010/main" val="3655628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p>
          <a:p>
            <a:pPr marL="171450" indent="-171450">
              <a:buFont typeface="Arial" panose="020B0604020202020204" pitchFamily="34" charset="0"/>
              <a:buChar char="•"/>
            </a:pPr>
            <a:r>
              <a:rPr lang="en-US" b="0" i="0" dirty="0">
                <a:solidFill>
                  <a:srgbClr val="FFFFFF"/>
                </a:solidFill>
                <a:effectLst/>
                <a:latin typeface="Roboto" panose="02000000000000000000" pitchFamily="2" charset="0"/>
              </a:rPr>
              <a:t>ADEA Survey of Dental School Seniors 2019</a:t>
            </a:r>
          </a:p>
        </p:txBody>
      </p:sp>
      <p:sp>
        <p:nvSpPr>
          <p:cNvPr id="4" name="Slide Number Placeholder 3"/>
          <p:cNvSpPr>
            <a:spLocks noGrp="1"/>
          </p:cNvSpPr>
          <p:nvPr>
            <p:ph type="sldNum" sz="quarter" idx="5"/>
          </p:nvPr>
        </p:nvSpPr>
        <p:spPr/>
        <p:txBody>
          <a:bodyPr/>
          <a:lstStyle/>
          <a:p>
            <a:fld id="{24E2C26E-E528-4FA2-AA2F-C4B9CE1708D5}" type="slidenum">
              <a:rPr lang="en-US" smtClean="0"/>
              <a:t>7</a:t>
            </a:fld>
            <a:endParaRPr lang="en-US"/>
          </a:p>
        </p:txBody>
      </p:sp>
    </p:spTree>
    <p:extLst>
      <p:ext uri="{BB962C8B-B14F-4D97-AF65-F5344CB8AC3E}">
        <p14:creationId xmlns:p14="http://schemas.microsoft.com/office/powerpoint/2010/main" val="1649237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solidFill>
                  <a:srgbClr val="0F334A"/>
                </a:solidFill>
              </a:rPr>
              <a:t>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F334A"/>
                </a:solidFill>
              </a:rPr>
              <a:t>ASDA considers the growing student debt crisis a top priority and advocates for financially sustainable, long-term solutions.</a:t>
            </a:r>
          </a:p>
          <a:p>
            <a:endParaRPr lang="en-US" dirty="0"/>
          </a:p>
        </p:txBody>
      </p:sp>
      <p:sp>
        <p:nvSpPr>
          <p:cNvPr id="4" name="Slide Number Placeholder 3"/>
          <p:cNvSpPr>
            <a:spLocks noGrp="1"/>
          </p:cNvSpPr>
          <p:nvPr>
            <p:ph type="sldNum" sz="quarter" idx="5"/>
          </p:nvPr>
        </p:nvSpPr>
        <p:spPr/>
        <p:txBody>
          <a:bodyPr/>
          <a:lstStyle/>
          <a:p>
            <a:fld id="{24E2C26E-E528-4FA2-AA2F-C4B9CE1708D5}" type="slidenum">
              <a:rPr lang="en-US" smtClean="0"/>
              <a:t>8</a:t>
            </a:fld>
            <a:endParaRPr lang="en-US"/>
          </a:p>
        </p:txBody>
      </p:sp>
    </p:spTree>
    <p:extLst>
      <p:ext uri="{BB962C8B-B14F-4D97-AF65-F5344CB8AC3E}">
        <p14:creationId xmlns:p14="http://schemas.microsoft.com/office/powerpoint/2010/main" val="582812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Notes:</a:t>
            </a:r>
          </a:p>
          <a:p>
            <a:pPr marL="171450" indent="-171450">
              <a:buFont typeface="Arial" panose="020B0604020202020204" pitchFamily="34" charset="0"/>
              <a:buChar char="•"/>
            </a:pPr>
            <a:r>
              <a:rPr lang="en-US" dirty="0"/>
              <a:t>The REDI Act could save dental student thousands of dollars in the long-run.</a:t>
            </a:r>
          </a:p>
          <a:p>
            <a:pPr marL="171450" indent="-171450">
              <a:buFont typeface="Arial" panose="020B0604020202020204" pitchFamily="34" charset="0"/>
              <a:buChar char="•"/>
            </a:pPr>
            <a:r>
              <a:rPr lang="en-US" b="0" i="0" dirty="0">
                <a:solidFill>
                  <a:srgbClr val="000000"/>
                </a:solidFill>
                <a:effectLst/>
                <a:latin typeface="Montserrat" panose="00000500000000000000" pitchFamily="2" charset="0"/>
              </a:rPr>
              <a:t>The REDI Act does not provide any loan forgiveness or reduce a borrower’s original loan balance. The main goal is to prevent dentists and physicians “from being penalized during residency by precluding the government from charging them interest on their loans during a time when they are unable to afford payments on the principal,” https://www.ada.org/publications/ada-news/2023/march/coalition-supports-resident-education-deferred-interest-act</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You can show your support for the REDI Act by sending a letter to your legislator via ASDA Action: https://www.asdanet.org/ASDAaction?vvsrc=%2fcampaigns%2f87000%2frespond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Photo source: https://www.ada.org/advocacy/advocacy-dentist-and-student-lobby-day</a:t>
            </a:r>
          </a:p>
        </p:txBody>
      </p:sp>
      <p:sp>
        <p:nvSpPr>
          <p:cNvPr id="4" name="Slide Number Placeholder 3"/>
          <p:cNvSpPr>
            <a:spLocks noGrp="1"/>
          </p:cNvSpPr>
          <p:nvPr>
            <p:ph type="sldNum" sz="quarter" idx="5"/>
          </p:nvPr>
        </p:nvSpPr>
        <p:spPr/>
        <p:txBody>
          <a:bodyPr/>
          <a:lstStyle/>
          <a:p>
            <a:fld id="{24E2C26E-E528-4FA2-AA2F-C4B9CE1708D5}" type="slidenum">
              <a:rPr lang="en-US" smtClean="0"/>
              <a:t>9</a:t>
            </a:fld>
            <a:endParaRPr lang="en-US"/>
          </a:p>
        </p:txBody>
      </p:sp>
    </p:spTree>
    <p:extLst>
      <p:ext uri="{BB962C8B-B14F-4D97-AF65-F5344CB8AC3E}">
        <p14:creationId xmlns:p14="http://schemas.microsoft.com/office/powerpoint/2010/main" val="746801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24E2C26E-E528-4FA2-AA2F-C4B9CE1708D5}" type="slidenum">
              <a:rPr lang="en-US" smtClean="0"/>
              <a:t>10</a:t>
            </a:fld>
            <a:endParaRPr lang="en-US"/>
          </a:p>
        </p:txBody>
      </p:sp>
    </p:spTree>
    <p:extLst>
      <p:ext uri="{BB962C8B-B14F-4D97-AF65-F5344CB8AC3E}">
        <p14:creationId xmlns:p14="http://schemas.microsoft.com/office/powerpoint/2010/main" val="12838650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flipH="1">
            <a:off x="0" y="0"/>
            <a:ext cx="2504661" cy="6858000"/>
          </a:xfrm>
          <a:prstGeom prst="rect">
            <a:avLst/>
          </a:prstGeom>
          <a:pattFill prst="pct5">
            <a:fgClr>
              <a:srgbClr val="153E6A"/>
            </a:fgClr>
            <a:bgClr>
              <a:srgbClr val="153E6A"/>
            </a:bgClr>
          </a:pattFill>
          <a:ln>
            <a:solidFill>
              <a:srgbClr val="153E6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53E6A"/>
              </a:solidFill>
            </a:endParaRPr>
          </a:p>
        </p:txBody>
      </p:sp>
      <p:sp>
        <p:nvSpPr>
          <p:cNvPr id="5" name="Title Placeholder 1"/>
          <p:cNvSpPr>
            <a:spLocks noGrp="1"/>
          </p:cNvSpPr>
          <p:nvPr>
            <p:ph type="title"/>
          </p:nvPr>
        </p:nvSpPr>
        <p:spPr>
          <a:xfrm>
            <a:off x="2782955" y="1778613"/>
            <a:ext cx="8799444" cy="1143000"/>
          </a:xfrm>
          <a:prstGeom prst="rect">
            <a:avLst/>
          </a:prstGeom>
        </p:spPr>
        <p:txBody>
          <a:bodyPr vert="horz" lIns="91440" tIns="45720" rIns="91440" bIns="45720" rtlCol="0" anchor="ctr">
            <a:normAutofit/>
          </a:bodyPr>
          <a:lstStyle>
            <a:lvl1pPr>
              <a:defRPr sz="5400" b="1" i="0" baseline="0">
                <a:solidFill>
                  <a:srgbClr val="153E6A"/>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6" name="Text Placeholder 4"/>
          <p:cNvSpPr>
            <a:spLocks noGrp="1"/>
          </p:cNvSpPr>
          <p:nvPr>
            <p:ph type="body" sz="quarter" idx="10"/>
          </p:nvPr>
        </p:nvSpPr>
        <p:spPr>
          <a:xfrm>
            <a:off x="2782955" y="3335468"/>
            <a:ext cx="8004313" cy="1050925"/>
          </a:xfrm>
          <a:prstGeom prst="rect">
            <a:avLst/>
          </a:prstGeom>
        </p:spPr>
        <p:txBody>
          <a:bodyPr vert="horz"/>
          <a:lstStyle>
            <a:lvl1pPr marL="0" indent="0">
              <a:buNone/>
              <a:defRPr sz="4400" b="1" i="0" baseline="0">
                <a:solidFill>
                  <a:srgbClr val="0079B8"/>
                </a:solidFill>
                <a:latin typeface="Calibri Light" panose="020F0302020204030204" pitchFamily="34" charset="0"/>
                <a:cs typeface="Calibri Light" panose="020F0302020204030204" pitchFamily="34" charset="0"/>
              </a:defRPr>
            </a:lvl1pPr>
          </a:lstStyle>
          <a:p>
            <a:pPr lvl="0"/>
            <a:r>
              <a:rPr lang="en-US" dirty="0"/>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94300" y="5078254"/>
            <a:ext cx="2974531" cy="1306070"/>
          </a:xfrm>
          <a:prstGeom prst="rect">
            <a:avLst/>
          </a:prstGeom>
        </p:spPr>
      </p:pic>
    </p:spTree>
    <p:extLst>
      <p:ext uri="{BB962C8B-B14F-4D97-AF65-F5344CB8AC3E}">
        <p14:creationId xmlns:p14="http://schemas.microsoft.com/office/powerpoint/2010/main" val="314479960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609600" y="338519"/>
            <a:ext cx="10972800" cy="1143000"/>
          </a:xfrm>
          <a:prstGeom prst="rect">
            <a:avLst/>
          </a:prstGeom>
        </p:spPr>
        <p:txBody>
          <a:bodyPr vert="horz" lIns="91440" tIns="45720" rIns="91440" bIns="45720" rtlCol="0" anchor="ctr">
            <a:normAutofit/>
          </a:bodyPr>
          <a:lstStyle>
            <a:lvl1pPr>
              <a:defRPr sz="4400" b="1" i="0">
                <a:solidFill>
                  <a:srgbClr val="0079B8"/>
                </a:solidFill>
                <a:latin typeface="+mj-lt"/>
                <a:cs typeface="Helvetica Neue Black Condensed"/>
              </a:defRPr>
            </a:lvl1pPr>
          </a:lstStyle>
          <a:p>
            <a:r>
              <a:rPr lang="en-US" dirty="0"/>
              <a:t>Click to edit Master title style</a:t>
            </a:r>
          </a:p>
        </p:txBody>
      </p:sp>
      <p:sp>
        <p:nvSpPr>
          <p:cNvPr id="17" name="Content Placeholder 16"/>
          <p:cNvSpPr>
            <a:spLocks noGrp="1"/>
          </p:cNvSpPr>
          <p:nvPr>
            <p:ph sz="quarter" idx="10"/>
          </p:nvPr>
        </p:nvSpPr>
        <p:spPr>
          <a:xfrm>
            <a:off x="609600" y="1612901"/>
            <a:ext cx="10972800" cy="4270375"/>
          </a:xfrm>
          <a:prstGeom prst="rect">
            <a:avLst/>
          </a:prstGeom>
        </p:spPr>
        <p:txBody>
          <a:bodyPr vert="horz"/>
          <a:lstStyle>
            <a:lvl1pPr marL="0" indent="0" algn="l">
              <a:buNone/>
              <a:defRPr b="0" i="0">
                <a:latin typeface="+mn-lt"/>
                <a:cs typeface="Helvetica Neue"/>
              </a:defRPr>
            </a:lvl1pPr>
          </a:lstStyle>
          <a:p>
            <a:pPr lvl="0"/>
            <a:r>
              <a:rPr lang="en-US" dirty="0"/>
              <a:t>Click to edit Master text styles</a:t>
            </a:r>
          </a:p>
        </p:txBody>
      </p:sp>
      <p:sp>
        <p:nvSpPr>
          <p:cNvPr id="4" name="Rectangle 3"/>
          <p:cNvSpPr/>
          <p:nvPr userDrawn="1"/>
        </p:nvSpPr>
        <p:spPr>
          <a:xfrm>
            <a:off x="0" y="6276513"/>
            <a:ext cx="12192000" cy="581487"/>
          </a:xfrm>
          <a:prstGeom prst="rect">
            <a:avLst/>
          </a:prstGeom>
          <a:solidFill>
            <a:srgbClr val="153E6A"/>
          </a:solidFill>
          <a:ln>
            <a:solidFill>
              <a:srgbClr val="153E6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53E6A"/>
              </a:solidFill>
            </a:endParaRPr>
          </a:p>
        </p:txBody>
      </p:sp>
      <p:sp>
        <p:nvSpPr>
          <p:cNvPr id="6" name="TextBox 5"/>
          <p:cNvSpPr txBox="1"/>
          <p:nvPr userDrawn="1"/>
        </p:nvSpPr>
        <p:spPr>
          <a:xfrm>
            <a:off x="257454" y="6446572"/>
            <a:ext cx="4731798" cy="323165"/>
          </a:xfrm>
          <a:prstGeom prst="rect">
            <a:avLst/>
          </a:prstGeom>
          <a:noFill/>
          <a:ln>
            <a:noFill/>
          </a:ln>
        </p:spPr>
        <p:txBody>
          <a:bodyPr wrap="square" rtlCol="0">
            <a:spAutoFit/>
          </a:bodyPr>
          <a:lstStyle/>
          <a:p>
            <a:r>
              <a:rPr lang="en-US" sz="1500" b="1" dirty="0">
                <a:solidFill>
                  <a:schemeClr val="bg1"/>
                </a:solidFill>
              </a:rPr>
              <a:t>AMERICAN</a:t>
            </a:r>
            <a:r>
              <a:rPr lang="en-US" sz="1500" b="1" baseline="0" dirty="0">
                <a:solidFill>
                  <a:schemeClr val="bg1"/>
                </a:solidFill>
              </a:rPr>
              <a:t> STUDENT DENTAL ASSOCIATION</a:t>
            </a:r>
            <a:endParaRPr lang="en-US" sz="1500" b="1" dirty="0">
              <a:solidFill>
                <a:schemeClr val="bg1"/>
              </a:solidFill>
            </a:endParaRPr>
          </a:p>
        </p:txBody>
      </p:sp>
      <p:sp>
        <p:nvSpPr>
          <p:cNvPr id="20" name="TextBox 19">
            <a:extLst>
              <a:ext uri="{FF2B5EF4-FFF2-40B4-BE49-F238E27FC236}">
                <a16:creationId xmlns:a16="http://schemas.microsoft.com/office/drawing/2014/main" id="{FE0D07D5-F1FC-7243-A980-EA820B217B52}"/>
              </a:ext>
            </a:extLst>
          </p:cNvPr>
          <p:cNvSpPr txBox="1"/>
          <p:nvPr userDrawn="1"/>
        </p:nvSpPr>
        <p:spPr>
          <a:xfrm>
            <a:off x="11299715" y="6405776"/>
            <a:ext cx="574456" cy="404759"/>
          </a:xfrm>
          <a:prstGeom prst="rect">
            <a:avLst/>
          </a:prstGeom>
          <a:noFill/>
        </p:spPr>
        <p:txBody>
          <a:bodyPr wrap="square" rtlCol="0">
            <a:noAutofit/>
          </a:bodyPr>
          <a:lstStyle/>
          <a:p>
            <a:pPr algn="r"/>
            <a:r>
              <a:rPr lang="en-US" sz="1800" b="0" i="0" dirty="0">
                <a:solidFill>
                  <a:srgbClr val="ACC850"/>
                </a:solidFill>
                <a:latin typeface="Calibri" panose="020F0502020204030204" pitchFamily="34" charset="0"/>
                <a:cs typeface="Calibri" panose="020F0502020204030204" pitchFamily="34" charset="0"/>
              </a:rPr>
              <a:t>I</a:t>
            </a:r>
            <a:r>
              <a:rPr lang="en-US" sz="1800" b="1" i="0" baseline="0" dirty="0">
                <a:solidFill>
                  <a:schemeClr val="bg1"/>
                </a:solidFill>
                <a:latin typeface="Calibri" panose="020F0502020204030204" pitchFamily="34" charset="0"/>
                <a:cs typeface="Calibri" panose="020F0502020204030204" pitchFamily="34" charset="0"/>
              </a:rPr>
              <a:t> </a:t>
            </a:r>
            <a:fld id="{099A2A1F-9EB0-0A45-9834-0B0D41622D35}" type="slidenum">
              <a:rPr lang="en-US" sz="1800" b="1" i="0" smtClean="0">
                <a:solidFill>
                  <a:schemeClr val="bg1"/>
                </a:solidFill>
                <a:latin typeface="Calibri" panose="020F0502020204030204" pitchFamily="34" charset="0"/>
                <a:cs typeface="Calibri" panose="020F0502020204030204" pitchFamily="34" charset="0"/>
              </a:rPr>
              <a:t>‹#›</a:t>
            </a:fld>
            <a:endParaRPr lang="en-US" sz="1800" b="1" i="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674968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3" r:id="rId1"/>
    <p:sldLayoutId id="2147483704" r:id="rId2"/>
  </p:sldLayoutIdLst>
  <p:txStyles>
    <p:titleStyle>
      <a:lvl1pPr algn="l" defTabSz="457200" rtl="0" eaLnBrk="1" fontAlgn="base" hangingPunct="1">
        <a:spcBef>
          <a:spcPct val="0"/>
        </a:spcBef>
        <a:spcAft>
          <a:spcPct val="0"/>
        </a:spcAft>
        <a:defRPr sz="4800" b="1" kern="1200">
          <a:solidFill>
            <a:schemeClr val="bg1"/>
          </a:solidFill>
          <a:latin typeface="Chalkduster"/>
          <a:ea typeface="ＭＳ Ｐゴシック" charset="0"/>
          <a:cs typeface="Chalkduster"/>
        </a:defRPr>
      </a:lvl1pPr>
      <a:lvl2pPr algn="l" defTabSz="457200" rtl="0" eaLnBrk="1" fontAlgn="base" hangingPunct="1">
        <a:spcBef>
          <a:spcPct val="0"/>
        </a:spcBef>
        <a:spcAft>
          <a:spcPct val="0"/>
        </a:spcAft>
        <a:defRPr sz="4800" b="1">
          <a:solidFill>
            <a:schemeClr val="bg1"/>
          </a:solidFill>
          <a:latin typeface="Chalkduster" charset="0"/>
          <a:ea typeface="ＭＳ Ｐゴシック" charset="0"/>
        </a:defRPr>
      </a:lvl2pPr>
      <a:lvl3pPr algn="l" defTabSz="457200" rtl="0" eaLnBrk="1" fontAlgn="base" hangingPunct="1">
        <a:spcBef>
          <a:spcPct val="0"/>
        </a:spcBef>
        <a:spcAft>
          <a:spcPct val="0"/>
        </a:spcAft>
        <a:defRPr sz="4800" b="1">
          <a:solidFill>
            <a:schemeClr val="bg1"/>
          </a:solidFill>
          <a:latin typeface="Chalkduster" charset="0"/>
          <a:ea typeface="ＭＳ Ｐゴシック" charset="0"/>
        </a:defRPr>
      </a:lvl3pPr>
      <a:lvl4pPr algn="l" defTabSz="457200" rtl="0" eaLnBrk="1" fontAlgn="base" hangingPunct="1">
        <a:spcBef>
          <a:spcPct val="0"/>
        </a:spcBef>
        <a:spcAft>
          <a:spcPct val="0"/>
        </a:spcAft>
        <a:defRPr sz="4800" b="1">
          <a:solidFill>
            <a:schemeClr val="bg1"/>
          </a:solidFill>
          <a:latin typeface="Chalkduster" charset="0"/>
          <a:ea typeface="ＭＳ Ｐゴシック" charset="0"/>
        </a:defRPr>
      </a:lvl4pPr>
      <a:lvl5pPr algn="l" defTabSz="457200" rtl="0" eaLnBrk="1" fontAlgn="base" hangingPunct="1">
        <a:spcBef>
          <a:spcPct val="0"/>
        </a:spcBef>
        <a:spcAft>
          <a:spcPct val="0"/>
        </a:spcAft>
        <a:defRPr sz="4800" b="1">
          <a:solidFill>
            <a:schemeClr val="bg1"/>
          </a:solidFill>
          <a:latin typeface="Chalkduster" charset="0"/>
          <a:ea typeface="ＭＳ Ｐゴシック" charset="0"/>
        </a:defRPr>
      </a:lvl5pPr>
      <a:lvl6pPr marL="457200" algn="l" defTabSz="457200" rtl="0" eaLnBrk="1" fontAlgn="base" hangingPunct="1">
        <a:spcBef>
          <a:spcPct val="0"/>
        </a:spcBef>
        <a:spcAft>
          <a:spcPct val="0"/>
        </a:spcAft>
        <a:defRPr sz="4800" b="1">
          <a:solidFill>
            <a:schemeClr val="bg1"/>
          </a:solidFill>
          <a:latin typeface="Chalkduster" charset="0"/>
          <a:ea typeface="ＭＳ Ｐゴシック" charset="0"/>
        </a:defRPr>
      </a:lvl6pPr>
      <a:lvl7pPr marL="914400" algn="l" defTabSz="457200" rtl="0" eaLnBrk="1" fontAlgn="base" hangingPunct="1">
        <a:spcBef>
          <a:spcPct val="0"/>
        </a:spcBef>
        <a:spcAft>
          <a:spcPct val="0"/>
        </a:spcAft>
        <a:defRPr sz="4800" b="1">
          <a:solidFill>
            <a:schemeClr val="bg1"/>
          </a:solidFill>
          <a:latin typeface="Chalkduster" charset="0"/>
          <a:ea typeface="ＭＳ Ｐゴシック" charset="0"/>
        </a:defRPr>
      </a:lvl7pPr>
      <a:lvl8pPr marL="1371600" algn="l" defTabSz="457200" rtl="0" eaLnBrk="1" fontAlgn="base" hangingPunct="1">
        <a:spcBef>
          <a:spcPct val="0"/>
        </a:spcBef>
        <a:spcAft>
          <a:spcPct val="0"/>
        </a:spcAft>
        <a:defRPr sz="4800" b="1">
          <a:solidFill>
            <a:schemeClr val="bg1"/>
          </a:solidFill>
          <a:latin typeface="Chalkduster" charset="0"/>
          <a:ea typeface="ＭＳ Ｐゴシック" charset="0"/>
        </a:defRPr>
      </a:lvl8pPr>
      <a:lvl9pPr marL="1828800" algn="l" defTabSz="457200" rtl="0" eaLnBrk="1" fontAlgn="base" hangingPunct="1">
        <a:spcBef>
          <a:spcPct val="0"/>
        </a:spcBef>
        <a:spcAft>
          <a:spcPct val="0"/>
        </a:spcAft>
        <a:defRPr sz="4800" b="1">
          <a:solidFill>
            <a:schemeClr val="bg1"/>
          </a:solidFill>
          <a:latin typeface="Chalkduster"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adea.org/LegRegMap/"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emf"/></Relationships>
</file>

<file path=ppt/slides/_rels/slide16.xml.rels><?xml version="1.0" encoding="UTF-8" standalone="yes"?>
<Relationships xmlns="http://schemas.openxmlformats.org/package/2006/relationships"><Relationship Id="rId3" Type="http://schemas.openxmlformats.org/officeDocument/2006/relationships/hyperlink" Target="https://www.asdanet.org/ASDAaction?vvsrc=%2fPetitions" TargetMode="External"/><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asdanet.org/index/programs-events/virtual-events/Advocacy-Month" TargetMode="External"/><Relationship Id="rId5" Type="http://schemas.openxmlformats.org/officeDocument/2006/relationships/hyperlink" Target="https://www.asdanet.org/index/programs-events/national-meetings/Lobby-Day" TargetMode="External"/><Relationship Id="rId4" Type="http://schemas.openxmlformats.org/officeDocument/2006/relationships/hyperlink" Target="https://www.asdanet.org/utility-navigation/Publications/E-newsletters/Advocacy-Brief"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adea.org/advocacy/state/loan-forgiveness-programs.aspx" TargetMode="External"/><Relationship Id="rId2" Type="http://schemas.openxmlformats.org/officeDocument/2006/relationships/hyperlink" Target="https://www.asdanet.org/index/dental-student-resources/scholarships" TargetMode="Externa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s://www.agd.org/docs/default-source/advocacy-papers/agd-white-paper-increasing-access-to-and-utilization-of-oral-health-care-services.pdf?sfvrsn=2" TargetMode="External"/><Relationship Id="rId4" Type="http://schemas.openxmlformats.org/officeDocument/2006/relationships/hyperlink" Target="https://www.adea.org/data/senior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asdanet.org/about-asda/leaders-and-governance/current-statements-of-position-or-policy/dental-education-financing/F-4"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bwMode="auto">
          <a:xfrm>
            <a:off x="2902226" y="1041400"/>
            <a:ext cx="9134062" cy="217963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Ctr="0" compatLnSpc="1">
            <a:prstTxWarp prst="textNoShape">
              <a:avLst/>
            </a:prstTxWarp>
            <a:normAutofit/>
          </a:bodyPr>
          <a:lstStyle/>
          <a:p>
            <a:r>
              <a:rPr lang="en-US" dirty="0">
                <a:solidFill>
                  <a:srgbClr val="153E6A"/>
                </a:solidFill>
              </a:rPr>
              <a:t>ASDA Advocacy presents</a:t>
            </a:r>
          </a:p>
        </p:txBody>
      </p:sp>
      <p:sp>
        <p:nvSpPr>
          <p:cNvPr id="7170" name="Text Placeholder 2"/>
          <p:cNvSpPr>
            <a:spLocks noGrp="1"/>
          </p:cNvSpPr>
          <p:nvPr>
            <p:ph type="body" sz="quarter" idx="10"/>
          </p:nvPr>
        </p:nvSpPr>
        <p:spPr bwMode="auto">
          <a:xfrm>
            <a:off x="2902227" y="3335468"/>
            <a:ext cx="7885042" cy="10509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r>
              <a:rPr lang="en-US" sz="3900" dirty="0">
                <a:solidFill>
                  <a:srgbClr val="0079B8"/>
                </a:solidFill>
                <a:latin typeface="Calibri" panose="020F0502020204030204" pitchFamily="34" charset="0"/>
              </a:rPr>
              <a:t>Dental Student Debt </a:t>
            </a:r>
            <a:endParaRPr lang="en-US" sz="3900" i="1" dirty="0">
              <a:solidFill>
                <a:srgbClr val="0079B8"/>
              </a:solidFill>
              <a:latin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ASDA’s efforts</a:t>
            </a:r>
          </a:p>
        </p:txBody>
      </p:sp>
      <p:sp>
        <p:nvSpPr>
          <p:cNvPr id="4" name="Content Placeholder 2"/>
          <p:cNvSpPr>
            <a:spLocks noGrp="1"/>
          </p:cNvSpPr>
          <p:nvPr>
            <p:ph sz="quarter" idx="10"/>
          </p:nvPr>
        </p:nvSpPr>
        <p:spPr>
          <a:xfrm>
            <a:off x="609600" y="1481519"/>
            <a:ext cx="8178800" cy="1784350"/>
          </a:xfrm>
        </p:spPr>
        <p:txBody>
          <a:bodyPr/>
          <a:lstStyle/>
          <a:p>
            <a:pPr>
              <a:spcBef>
                <a:spcPct val="50000"/>
              </a:spcBef>
            </a:pPr>
            <a:r>
              <a:rPr lang="en-US" sz="2300" b="1" dirty="0">
                <a:solidFill>
                  <a:srgbClr val="0F334A"/>
                </a:solidFill>
              </a:rPr>
              <a:t>Student Loan Refinancing Act </a:t>
            </a:r>
          </a:p>
          <a:p>
            <a:pPr>
              <a:spcBef>
                <a:spcPct val="50000"/>
              </a:spcBef>
            </a:pPr>
            <a:r>
              <a:rPr lang="en-US" sz="2100" dirty="0"/>
              <a:t>This legislation would allow borrowers to refinance federal student loans more than once, so they can take advantage of lower interest rates.</a:t>
            </a:r>
          </a:p>
          <a:p>
            <a:pPr marL="800080" lvl="1" indent="-342891">
              <a:spcBef>
                <a:spcPct val="50000"/>
              </a:spcBef>
              <a:buFont typeface="Arial" panose="020B0604020202020204" pitchFamily="34" charset="0"/>
              <a:buChar char="•"/>
            </a:pPr>
            <a:r>
              <a:rPr lang="en-US" sz="2100" dirty="0"/>
              <a:t>ASDA lobbied for this bill at Lobby Day in 2021 and 2022</a:t>
            </a:r>
          </a:p>
        </p:txBody>
      </p:sp>
      <p:sp>
        <p:nvSpPr>
          <p:cNvPr id="3" name="Content Placeholder 2">
            <a:extLst>
              <a:ext uri="{FF2B5EF4-FFF2-40B4-BE49-F238E27FC236}">
                <a16:creationId xmlns:a16="http://schemas.microsoft.com/office/drawing/2014/main" id="{A0D551A4-0426-3716-3216-79AEF9548D5C}"/>
              </a:ext>
            </a:extLst>
          </p:cNvPr>
          <p:cNvSpPr txBox="1">
            <a:spLocks/>
          </p:cNvSpPr>
          <p:nvPr/>
        </p:nvSpPr>
        <p:spPr>
          <a:xfrm>
            <a:off x="609600" y="3516693"/>
            <a:ext cx="11430000" cy="1784351"/>
          </a:xfrm>
          <a:prstGeom prst="rect">
            <a:avLst/>
          </a:prstGeom>
        </p:spPr>
        <p:txBody>
          <a:bodyPr vert="horz"/>
          <a:lstStyle>
            <a:lvl1pPr marL="0" indent="0" algn="l" defTabSz="457200" rtl="0" eaLnBrk="1" fontAlgn="base" hangingPunct="1">
              <a:spcBef>
                <a:spcPct val="20000"/>
              </a:spcBef>
              <a:spcAft>
                <a:spcPct val="0"/>
              </a:spcAft>
              <a:buFont typeface="Arial" charset="0"/>
              <a:buNone/>
              <a:defRPr sz="3200" b="0" i="0" kern="1200">
                <a:solidFill>
                  <a:schemeClr val="tx1"/>
                </a:solidFill>
                <a:latin typeface="+mn-lt"/>
                <a:ea typeface="ＭＳ Ｐゴシック" charset="0"/>
                <a:cs typeface="Helvetica Neue"/>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50000"/>
              </a:spcBef>
            </a:pPr>
            <a:r>
              <a:rPr lang="en-US" sz="2300" b="1" dirty="0">
                <a:solidFill>
                  <a:srgbClr val="0F334A"/>
                </a:solidFill>
              </a:rPr>
              <a:t>Student Loan Refinancing and Recalculation Act</a:t>
            </a:r>
          </a:p>
          <a:p>
            <a:pPr>
              <a:spcBef>
                <a:spcPct val="50000"/>
              </a:spcBef>
            </a:pPr>
            <a:r>
              <a:rPr lang="en-US" sz="2100" dirty="0"/>
              <a:t>This bill directs the Department of Education (ED) to establish a program to refinance the outstanding principal, interest, and late charges on federal student loans. It would allow borrowers in dental internships or residency programs to defer student loan payments until the completion of their programs.</a:t>
            </a:r>
          </a:p>
        </p:txBody>
      </p:sp>
      <p:sp>
        <p:nvSpPr>
          <p:cNvPr id="5" name="Content Placeholder 2">
            <a:extLst>
              <a:ext uri="{FF2B5EF4-FFF2-40B4-BE49-F238E27FC236}">
                <a16:creationId xmlns:a16="http://schemas.microsoft.com/office/drawing/2014/main" id="{41BD33B4-5F67-37D9-A837-FB4DC6F5D75C}"/>
              </a:ext>
            </a:extLst>
          </p:cNvPr>
          <p:cNvSpPr txBox="1">
            <a:spLocks/>
          </p:cNvSpPr>
          <p:nvPr/>
        </p:nvSpPr>
        <p:spPr>
          <a:xfrm>
            <a:off x="609600" y="5549603"/>
            <a:ext cx="11430000" cy="597197"/>
          </a:xfrm>
          <a:prstGeom prst="rect">
            <a:avLst/>
          </a:prstGeom>
        </p:spPr>
        <p:txBody>
          <a:bodyPr vert="horz"/>
          <a:lstStyle>
            <a:lvl1pPr marL="0" indent="0" algn="l" defTabSz="457200" rtl="0" eaLnBrk="1" fontAlgn="base" hangingPunct="1">
              <a:spcBef>
                <a:spcPct val="20000"/>
              </a:spcBef>
              <a:spcAft>
                <a:spcPct val="0"/>
              </a:spcAft>
              <a:buFont typeface="Arial" charset="0"/>
              <a:buNone/>
              <a:defRPr sz="3200" b="0" i="0" kern="1200">
                <a:solidFill>
                  <a:schemeClr val="tx1"/>
                </a:solidFill>
                <a:latin typeface="+mn-lt"/>
                <a:ea typeface="ＭＳ Ｐゴシック" charset="0"/>
                <a:cs typeface="Helvetica Neue"/>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00080" lvl="1" indent="-342891">
              <a:spcBef>
                <a:spcPct val="50000"/>
              </a:spcBef>
              <a:buFont typeface="Arial" panose="020B0604020202020204" pitchFamily="34" charset="0"/>
              <a:buChar char="•"/>
            </a:pPr>
            <a:r>
              <a:rPr lang="en-US" sz="2100" dirty="0"/>
              <a:t>ASDA lobbied for this bill at Lobby Day in 2021</a:t>
            </a:r>
          </a:p>
        </p:txBody>
      </p:sp>
      <p:pic>
        <p:nvPicPr>
          <p:cNvPr id="10" name="Picture 9" descr="A picture containing government building&#10;&#10;Description automatically generated">
            <a:extLst>
              <a:ext uri="{FF2B5EF4-FFF2-40B4-BE49-F238E27FC236}">
                <a16:creationId xmlns:a16="http://schemas.microsoft.com/office/drawing/2014/main" id="{D0F5336E-98A2-DABE-1C9A-A87CA5429BE9}"/>
              </a:ext>
            </a:extLst>
          </p:cNvPr>
          <p:cNvPicPr>
            <a:picLocks noChangeAspect="1"/>
          </p:cNvPicPr>
          <p:nvPr/>
        </p:nvPicPr>
        <p:blipFill rotWithShape="1">
          <a:blip r:embed="rId3"/>
          <a:srcRect l="18889" t="19259" r="24815" b="21603"/>
          <a:stretch/>
        </p:blipFill>
        <p:spPr>
          <a:xfrm>
            <a:off x="8788400" y="711200"/>
            <a:ext cx="2708103" cy="2844800"/>
          </a:xfrm>
          <a:prstGeom prst="rect">
            <a:avLst/>
          </a:prstGeom>
        </p:spPr>
      </p:pic>
    </p:spTree>
    <p:extLst>
      <p:ext uri="{BB962C8B-B14F-4D97-AF65-F5344CB8AC3E}">
        <p14:creationId xmlns:p14="http://schemas.microsoft.com/office/powerpoint/2010/main" val="2591049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ASDA’s efforts: </a:t>
            </a:r>
            <a:r>
              <a:rPr lang="en-US" sz="4000" dirty="0">
                <a:solidFill>
                  <a:srgbClr val="C00000"/>
                </a:solidFill>
              </a:rPr>
              <a:t>COVID-19</a:t>
            </a:r>
          </a:p>
        </p:txBody>
      </p:sp>
      <p:sp>
        <p:nvSpPr>
          <p:cNvPr id="4" name="Content Placeholder 2"/>
          <p:cNvSpPr>
            <a:spLocks noGrp="1"/>
          </p:cNvSpPr>
          <p:nvPr>
            <p:ph sz="quarter" idx="10"/>
          </p:nvPr>
        </p:nvSpPr>
        <p:spPr>
          <a:xfrm>
            <a:off x="609600" y="1794490"/>
            <a:ext cx="6824133" cy="3209015"/>
          </a:xfrm>
        </p:spPr>
        <p:txBody>
          <a:bodyPr/>
          <a:lstStyle/>
          <a:p>
            <a:pPr>
              <a:spcBef>
                <a:spcPct val="50000"/>
              </a:spcBef>
            </a:pPr>
            <a:r>
              <a:rPr lang="en-US" sz="2300" b="1" dirty="0">
                <a:solidFill>
                  <a:srgbClr val="0F334A"/>
                </a:solidFill>
              </a:rPr>
              <a:t>At the beginning of the COVID-19 pandemic in 2020, ASDA members came together and successfully lobbied to defer all monthly payments and interest accrual on federal student loans.</a:t>
            </a:r>
          </a:p>
          <a:p>
            <a:pPr marL="800080" lvl="1" indent="-342891">
              <a:spcBef>
                <a:spcPct val="50000"/>
              </a:spcBef>
              <a:buFont typeface="Arial" panose="020B0604020202020204" pitchFamily="34" charset="0"/>
              <a:buChar char="•"/>
            </a:pPr>
            <a:r>
              <a:rPr lang="en-US" sz="2100" dirty="0"/>
              <a:t>Throughout the course of the pandemic, the cutoff date for ending these flexibilities was extended multiple times.</a:t>
            </a:r>
          </a:p>
        </p:txBody>
      </p:sp>
      <p:pic>
        <p:nvPicPr>
          <p:cNvPr id="7" name="Picture 6">
            <a:extLst>
              <a:ext uri="{FF2B5EF4-FFF2-40B4-BE49-F238E27FC236}">
                <a16:creationId xmlns:a16="http://schemas.microsoft.com/office/drawing/2014/main" id="{DC81D9FC-6BBE-EF85-D6E6-DBB1F22C18C8}"/>
              </a:ext>
            </a:extLst>
          </p:cNvPr>
          <p:cNvPicPr>
            <a:picLocks noChangeAspect="1"/>
          </p:cNvPicPr>
          <p:nvPr/>
        </p:nvPicPr>
        <p:blipFill>
          <a:blip r:embed="rId3"/>
          <a:stretch>
            <a:fillRect/>
          </a:stretch>
        </p:blipFill>
        <p:spPr>
          <a:xfrm>
            <a:off x="7433733" y="118533"/>
            <a:ext cx="4588933" cy="6121280"/>
          </a:xfrm>
          <a:prstGeom prst="rect">
            <a:avLst/>
          </a:prstGeom>
        </p:spPr>
      </p:pic>
    </p:spTree>
    <p:extLst>
      <p:ext uri="{BB962C8B-B14F-4D97-AF65-F5344CB8AC3E}">
        <p14:creationId xmlns:p14="http://schemas.microsoft.com/office/powerpoint/2010/main" val="389377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Dental Student Debt: </a:t>
            </a:r>
            <a:r>
              <a:rPr lang="en-US" sz="4000" dirty="0">
                <a:solidFill>
                  <a:srgbClr val="C00000"/>
                </a:solidFill>
              </a:rPr>
              <a:t>Stay informed </a:t>
            </a:r>
          </a:p>
        </p:txBody>
      </p:sp>
      <p:sp>
        <p:nvSpPr>
          <p:cNvPr id="4" name="Content Placeholder 2"/>
          <p:cNvSpPr>
            <a:spLocks noGrp="1"/>
          </p:cNvSpPr>
          <p:nvPr>
            <p:ph sz="quarter" idx="10"/>
          </p:nvPr>
        </p:nvSpPr>
        <p:spPr>
          <a:xfrm>
            <a:off x="0" y="2834074"/>
            <a:ext cx="5569828" cy="1564278"/>
          </a:xfrm>
        </p:spPr>
        <p:txBody>
          <a:bodyPr/>
          <a:lstStyle/>
          <a:p>
            <a:pPr marL="1085850" lvl="1" indent="-342900">
              <a:spcBef>
                <a:spcPct val="50000"/>
              </a:spcBef>
              <a:buFont typeface="Arial" panose="020B0604020202020204" pitchFamily="34" charset="0"/>
              <a:buChar char="•"/>
            </a:pPr>
            <a:r>
              <a:rPr lang="en-US" sz="2100" dirty="0"/>
              <a:t>Student Loan Repayment Programs and Tax credits or</a:t>
            </a:r>
          </a:p>
          <a:p>
            <a:pPr marL="1085850" lvl="1" indent="-342900">
              <a:spcBef>
                <a:spcPct val="50000"/>
              </a:spcBef>
              <a:buFont typeface="Arial" panose="020B0604020202020204" pitchFamily="34" charset="0"/>
              <a:buChar char="•"/>
            </a:pPr>
            <a:r>
              <a:rPr lang="en-US" sz="2100" dirty="0"/>
              <a:t>Higher Education Funding </a:t>
            </a:r>
          </a:p>
          <a:p>
            <a:pPr>
              <a:spcBef>
                <a:spcPct val="50000"/>
              </a:spcBef>
            </a:pPr>
            <a:endParaRPr lang="en-US" sz="2300" b="1" dirty="0">
              <a:solidFill>
                <a:srgbClr val="0F334A"/>
              </a:solidFill>
            </a:endParaRPr>
          </a:p>
          <a:p>
            <a:pPr>
              <a:spcBef>
                <a:spcPct val="50000"/>
              </a:spcBef>
            </a:pPr>
            <a:endParaRPr lang="en-US" sz="2100" dirty="0"/>
          </a:p>
          <a:p>
            <a:pPr>
              <a:spcBef>
                <a:spcPct val="50000"/>
              </a:spcBef>
            </a:pPr>
            <a:endParaRPr lang="en-US" sz="2100" dirty="0"/>
          </a:p>
        </p:txBody>
      </p:sp>
      <p:pic>
        <p:nvPicPr>
          <p:cNvPr id="5" name="Picture 4">
            <a:extLst>
              <a:ext uri="{FF2B5EF4-FFF2-40B4-BE49-F238E27FC236}">
                <a16:creationId xmlns:a16="http://schemas.microsoft.com/office/drawing/2014/main" id="{66593ED3-9B77-A8B0-733B-37AF85F7E3F8}"/>
              </a:ext>
            </a:extLst>
          </p:cNvPr>
          <p:cNvPicPr>
            <a:picLocks noChangeAspect="1"/>
          </p:cNvPicPr>
          <p:nvPr/>
        </p:nvPicPr>
        <p:blipFill rotWithShape="1">
          <a:blip r:embed="rId3"/>
          <a:srcRect r="3811"/>
          <a:stretch/>
        </p:blipFill>
        <p:spPr>
          <a:xfrm>
            <a:off x="5687122" y="2622201"/>
            <a:ext cx="5569828" cy="3082489"/>
          </a:xfrm>
          <a:prstGeom prst="rect">
            <a:avLst/>
          </a:prstGeom>
        </p:spPr>
      </p:pic>
      <p:sp>
        <p:nvSpPr>
          <p:cNvPr id="6" name="Content Placeholder 2">
            <a:extLst>
              <a:ext uri="{FF2B5EF4-FFF2-40B4-BE49-F238E27FC236}">
                <a16:creationId xmlns:a16="http://schemas.microsoft.com/office/drawing/2014/main" id="{67A8FF4A-A2C0-AB62-28E5-670FD27F6C4C}"/>
              </a:ext>
            </a:extLst>
          </p:cNvPr>
          <p:cNvSpPr txBox="1">
            <a:spLocks/>
          </p:cNvSpPr>
          <p:nvPr/>
        </p:nvSpPr>
        <p:spPr>
          <a:xfrm>
            <a:off x="609600" y="1498083"/>
            <a:ext cx="10803467" cy="1335991"/>
          </a:xfrm>
          <a:prstGeom prst="rect">
            <a:avLst/>
          </a:prstGeom>
        </p:spPr>
        <p:txBody>
          <a:bodyPr vert="horz"/>
          <a:lstStyle>
            <a:lvl1pPr marL="0" indent="0" algn="l" defTabSz="457200" rtl="0" eaLnBrk="1" fontAlgn="base" hangingPunct="1">
              <a:spcBef>
                <a:spcPct val="20000"/>
              </a:spcBef>
              <a:spcAft>
                <a:spcPct val="0"/>
              </a:spcAft>
              <a:buFont typeface="Arial" charset="0"/>
              <a:buNone/>
              <a:defRPr sz="3200" b="0" i="0" kern="1200">
                <a:solidFill>
                  <a:schemeClr val="tx1"/>
                </a:solidFill>
                <a:latin typeface="+mn-lt"/>
                <a:ea typeface="ＭＳ Ｐゴシック" charset="0"/>
                <a:cs typeface="Helvetica Neue"/>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50000"/>
              </a:spcBef>
            </a:pPr>
            <a:r>
              <a:rPr lang="en-US" sz="2300" b="1" dirty="0">
                <a:solidFill>
                  <a:srgbClr val="0079B8"/>
                </a:solidFill>
                <a:hlinkClick r:id="rId4">
                  <a:extLst>
                    <a:ext uri="{A12FA001-AC4F-418D-AE19-62706E023703}">
                      <ahyp:hlinkClr xmlns:ahyp="http://schemas.microsoft.com/office/drawing/2018/hyperlinkcolor" val="tx"/>
                    </a:ext>
                  </a:extLst>
                </a:hlinkClick>
              </a:rPr>
              <a:t>ADEA’s interactive tracking map </a:t>
            </a:r>
            <a:r>
              <a:rPr lang="en-US" sz="2300" b="1" dirty="0">
                <a:solidFill>
                  <a:srgbClr val="0F334A"/>
                </a:solidFill>
              </a:rPr>
              <a:t>provides current information on state legislation and regulations of interest to academic dentistry. To stay informed on issues pertaining to student debt in your state, just click:</a:t>
            </a:r>
            <a:endParaRPr lang="en-US" sz="2100" dirty="0"/>
          </a:p>
          <a:p>
            <a:pPr>
              <a:spcBef>
                <a:spcPct val="50000"/>
              </a:spcBef>
            </a:pPr>
            <a:endParaRPr lang="en-US" sz="2100" dirty="0"/>
          </a:p>
        </p:txBody>
      </p:sp>
    </p:spTree>
    <p:extLst>
      <p:ext uri="{BB962C8B-B14F-4D97-AF65-F5344CB8AC3E}">
        <p14:creationId xmlns:p14="http://schemas.microsoft.com/office/powerpoint/2010/main" val="2743308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38519"/>
            <a:ext cx="11299902" cy="1143000"/>
          </a:xfrm>
        </p:spPr>
        <p:txBody>
          <a:bodyPr>
            <a:normAutofit fontScale="90000"/>
          </a:bodyPr>
          <a:lstStyle/>
          <a:p>
            <a:r>
              <a:rPr lang="en-US" sz="4200" dirty="0"/>
              <a:t>Dental Student Debt: </a:t>
            </a:r>
            <a:r>
              <a:rPr lang="en-US" sz="3300" dirty="0">
                <a:solidFill>
                  <a:srgbClr val="C00000"/>
                </a:solidFill>
              </a:rPr>
              <a:t>Loan forgiveness and repayment programs  </a:t>
            </a:r>
          </a:p>
        </p:txBody>
      </p:sp>
      <p:sp>
        <p:nvSpPr>
          <p:cNvPr id="4" name="Content Placeholder 2"/>
          <p:cNvSpPr>
            <a:spLocks noGrp="1"/>
          </p:cNvSpPr>
          <p:nvPr>
            <p:ph sz="quarter" idx="10"/>
          </p:nvPr>
        </p:nvSpPr>
        <p:spPr>
          <a:xfrm>
            <a:off x="609600" y="1590316"/>
            <a:ext cx="10972800" cy="4085241"/>
          </a:xfrm>
        </p:spPr>
        <p:txBody>
          <a:bodyPr/>
          <a:lstStyle/>
          <a:p>
            <a:pPr>
              <a:spcBef>
                <a:spcPct val="50000"/>
              </a:spcBef>
            </a:pPr>
            <a:r>
              <a:rPr lang="en-US" sz="2300" b="1" dirty="0">
                <a:solidFill>
                  <a:srgbClr val="0F334A"/>
                </a:solidFill>
              </a:rPr>
              <a:t>There are a variety of loan repayment and forgiveness programs available to alleviate the burden of dental student loans. Options include: </a:t>
            </a:r>
          </a:p>
          <a:p>
            <a:pPr>
              <a:spcBef>
                <a:spcPct val="50000"/>
              </a:spcBef>
            </a:pPr>
            <a:endParaRPr lang="en-US" sz="2300" b="1" dirty="0">
              <a:solidFill>
                <a:srgbClr val="0F334A"/>
              </a:solidFill>
            </a:endParaRPr>
          </a:p>
          <a:p>
            <a:pPr marL="457200" indent="-457200" algn="l" fontAlgn="base">
              <a:buFont typeface="Arial" panose="020B0604020202020204" pitchFamily="34" charset="0"/>
              <a:buChar char="•"/>
            </a:pPr>
            <a:r>
              <a:rPr lang="en-US" sz="2100" dirty="0"/>
              <a:t>F</a:t>
            </a:r>
            <a:r>
              <a:rPr lang="en-US" sz="2100" b="0" i="0" dirty="0">
                <a:effectLst/>
              </a:rPr>
              <a:t>ederal- and State-based programs </a:t>
            </a:r>
          </a:p>
          <a:p>
            <a:pPr marL="457200" indent="-457200" algn="l" fontAlgn="base">
              <a:buFont typeface="Arial" panose="020B0604020202020204" pitchFamily="34" charset="0"/>
              <a:buChar char="•"/>
            </a:pPr>
            <a:r>
              <a:rPr lang="en-US" sz="2100" dirty="0">
                <a:effectLst/>
                <a:ea typeface="Times New Roman" panose="02020603050405020304" pitchFamily="18" charset="0"/>
              </a:rPr>
              <a:t>Public Service Loan Forgiveness (PSLF) </a:t>
            </a:r>
          </a:p>
          <a:p>
            <a:pPr marL="457200" indent="-457200">
              <a:buFont typeface="Arial" panose="020B0604020202020204" pitchFamily="34" charset="0"/>
              <a:buChar char="•"/>
            </a:pPr>
            <a:r>
              <a:rPr lang="en-US" sz="2100" dirty="0">
                <a:effectLst/>
                <a:ea typeface="Times New Roman" panose="02020603050405020304" pitchFamily="18" charset="0"/>
                <a:cs typeface="Times New Roman" panose="02020603050405020304" pitchFamily="18" charset="0"/>
              </a:rPr>
              <a:t>National Health Service Corps Loan Repayment Program</a:t>
            </a:r>
          </a:p>
          <a:p>
            <a:pPr marL="457200" indent="-457200">
              <a:buFont typeface="Arial" panose="020B0604020202020204" pitchFamily="34" charset="0"/>
              <a:buChar char="•"/>
            </a:pPr>
            <a:r>
              <a:rPr lang="en-US" sz="2100" dirty="0">
                <a:effectLst/>
                <a:ea typeface="Calibri" panose="020F0502020204030204" pitchFamily="34" charset="0"/>
                <a:cs typeface="Times New Roman" panose="02020603050405020304" pitchFamily="18" charset="0"/>
              </a:rPr>
              <a:t>Indian Health Service Loan Repayment Program</a:t>
            </a:r>
          </a:p>
          <a:p>
            <a:pPr marL="457200" indent="-457200">
              <a:buFont typeface="Arial" panose="020B0604020202020204" pitchFamily="34" charset="0"/>
              <a:buChar char="•"/>
            </a:pPr>
            <a:r>
              <a:rPr lang="en-US" sz="2100" dirty="0">
                <a:ea typeface="Calibri" panose="020F0502020204030204" pitchFamily="34" charset="0"/>
                <a:cs typeface="Times New Roman" panose="02020603050405020304" pitchFamily="18" charset="0"/>
              </a:rPr>
              <a:t>Private programs </a:t>
            </a:r>
          </a:p>
          <a:p>
            <a:endParaRPr lang="en-US" sz="2300" dirty="0">
              <a:effectLst/>
              <a:ea typeface="Calibri" panose="020F0502020204030204" pitchFamily="34" charset="0"/>
              <a:cs typeface="Times New Roman" panose="02020603050405020304" pitchFamily="18" charset="0"/>
            </a:endParaRPr>
          </a:p>
          <a:p>
            <a:r>
              <a:rPr lang="en-US" sz="2300" b="1" dirty="0">
                <a:solidFill>
                  <a:srgbClr val="0F334A"/>
                </a:solidFill>
              </a:rPr>
              <a:t>Eligibility will vary depending on the program. </a:t>
            </a:r>
          </a:p>
          <a:p>
            <a:endParaRPr lang="en-US" sz="2100" dirty="0">
              <a:effectLst/>
              <a:ea typeface="Calibri" panose="020F0502020204030204" pitchFamily="34" charset="0"/>
              <a:cs typeface="Times New Roman" panose="02020603050405020304" pitchFamily="18" charset="0"/>
            </a:endParaRPr>
          </a:p>
        </p:txBody>
      </p:sp>
      <p:pic>
        <p:nvPicPr>
          <p:cNvPr id="6" name="Picture 5" descr="A yellow sign with black text&#10;&#10;Description automatically generated with medium confidence">
            <a:extLst>
              <a:ext uri="{FF2B5EF4-FFF2-40B4-BE49-F238E27FC236}">
                <a16:creationId xmlns:a16="http://schemas.microsoft.com/office/drawing/2014/main" id="{EC701187-7456-DFAA-DBED-98BF1BB52C20}"/>
              </a:ext>
            </a:extLst>
          </p:cNvPr>
          <p:cNvPicPr>
            <a:picLocks noChangeAspect="1"/>
          </p:cNvPicPr>
          <p:nvPr/>
        </p:nvPicPr>
        <p:blipFill>
          <a:blip r:embed="rId3"/>
          <a:stretch>
            <a:fillRect/>
          </a:stretch>
        </p:blipFill>
        <p:spPr>
          <a:xfrm>
            <a:off x="7370910" y="2437274"/>
            <a:ext cx="4358590" cy="2908469"/>
          </a:xfrm>
          <a:prstGeom prst="rect">
            <a:avLst/>
          </a:prstGeom>
        </p:spPr>
      </p:pic>
    </p:spTree>
    <p:extLst>
      <p:ext uri="{BB962C8B-B14F-4D97-AF65-F5344CB8AC3E}">
        <p14:creationId xmlns:p14="http://schemas.microsoft.com/office/powerpoint/2010/main" val="597692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38519"/>
            <a:ext cx="11299902" cy="1143000"/>
          </a:xfrm>
        </p:spPr>
        <p:txBody>
          <a:bodyPr>
            <a:normAutofit fontScale="90000"/>
          </a:bodyPr>
          <a:lstStyle/>
          <a:p>
            <a:r>
              <a:rPr lang="en-US" sz="4200" dirty="0"/>
              <a:t>Dental Student Debt: </a:t>
            </a:r>
            <a:r>
              <a:rPr lang="en-US" sz="3300" dirty="0">
                <a:solidFill>
                  <a:srgbClr val="C00000"/>
                </a:solidFill>
              </a:rPr>
              <a:t>Loan forgiveness and repayment programs  </a:t>
            </a:r>
          </a:p>
        </p:txBody>
      </p:sp>
      <p:sp>
        <p:nvSpPr>
          <p:cNvPr id="4" name="Content Placeholder 2"/>
          <p:cNvSpPr>
            <a:spLocks noGrp="1"/>
          </p:cNvSpPr>
          <p:nvPr>
            <p:ph sz="quarter" idx="10"/>
          </p:nvPr>
        </p:nvSpPr>
        <p:spPr>
          <a:xfrm>
            <a:off x="4538134" y="1824493"/>
            <a:ext cx="7371368" cy="2341108"/>
          </a:xfrm>
        </p:spPr>
        <p:txBody>
          <a:bodyPr/>
          <a:lstStyle/>
          <a:p>
            <a:pPr>
              <a:spcBef>
                <a:spcPct val="50000"/>
              </a:spcBef>
            </a:pPr>
            <a:r>
              <a:rPr lang="en-US" sz="2300" b="1" dirty="0">
                <a:solidFill>
                  <a:srgbClr val="0F334A"/>
                </a:solidFill>
              </a:rPr>
              <a:t>To be eligible for Public Service Loan Forgiveness (PSLF), you must: </a:t>
            </a:r>
          </a:p>
          <a:p>
            <a:pPr marL="457200" indent="-457200" algn="l" fontAlgn="base">
              <a:buFont typeface="Arial" panose="020B0604020202020204" pitchFamily="34" charset="0"/>
              <a:buChar char="•"/>
            </a:pPr>
            <a:r>
              <a:rPr lang="en-US" sz="2100" dirty="0"/>
              <a:t>Work full time for a government or non-profit organization</a:t>
            </a:r>
          </a:p>
          <a:p>
            <a:pPr marL="457200" indent="-457200" algn="l" fontAlgn="base">
              <a:buFont typeface="Arial" panose="020B0604020202020204" pitchFamily="34" charset="0"/>
              <a:buChar char="•"/>
            </a:pPr>
            <a:r>
              <a:rPr lang="en-US" sz="2100" dirty="0">
                <a:effectLst/>
                <a:ea typeface="Times New Roman" panose="02020603050405020304" pitchFamily="18" charset="0"/>
              </a:rPr>
              <a:t>Make 120 qualifying payments on your loan (this equates to 10 years of payments) </a:t>
            </a:r>
          </a:p>
          <a:p>
            <a:endParaRPr lang="en-US" sz="2300" dirty="0">
              <a:effectLst/>
              <a:ea typeface="Calibri" panose="020F0502020204030204" pitchFamily="34" charset="0"/>
              <a:cs typeface="Times New Roman" panose="02020603050405020304" pitchFamily="18" charset="0"/>
            </a:endParaRPr>
          </a:p>
        </p:txBody>
      </p:sp>
      <p:pic>
        <p:nvPicPr>
          <p:cNvPr id="5" name="Picture 4" descr="Icon&#10;&#10;Description automatically generated">
            <a:extLst>
              <a:ext uri="{FF2B5EF4-FFF2-40B4-BE49-F238E27FC236}">
                <a16:creationId xmlns:a16="http://schemas.microsoft.com/office/drawing/2014/main" id="{D83E4B3F-33CC-5F80-DA12-87F9C83E0A8D}"/>
              </a:ext>
            </a:extLst>
          </p:cNvPr>
          <p:cNvPicPr>
            <a:picLocks noChangeAspect="1"/>
          </p:cNvPicPr>
          <p:nvPr/>
        </p:nvPicPr>
        <p:blipFill>
          <a:blip r:embed="rId3"/>
          <a:stretch>
            <a:fillRect/>
          </a:stretch>
        </p:blipFill>
        <p:spPr>
          <a:xfrm>
            <a:off x="609600" y="1642533"/>
            <a:ext cx="3733579" cy="2489052"/>
          </a:xfrm>
          <a:prstGeom prst="rect">
            <a:avLst/>
          </a:prstGeom>
        </p:spPr>
      </p:pic>
      <p:sp>
        <p:nvSpPr>
          <p:cNvPr id="7" name="Content Placeholder 2">
            <a:extLst>
              <a:ext uri="{FF2B5EF4-FFF2-40B4-BE49-F238E27FC236}">
                <a16:creationId xmlns:a16="http://schemas.microsoft.com/office/drawing/2014/main" id="{D2C5E063-B885-3888-A8FF-965847772DAD}"/>
              </a:ext>
            </a:extLst>
          </p:cNvPr>
          <p:cNvSpPr txBox="1">
            <a:spLocks/>
          </p:cNvSpPr>
          <p:nvPr/>
        </p:nvSpPr>
        <p:spPr>
          <a:xfrm>
            <a:off x="723900" y="4474559"/>
            <a:ext cx="10464800" cy="1553558"/>
          </a:xfrm>
          <a:prstGeom prst="rect">
            <a:avLst/>
          </a:prstGeom>
        </p:spPr>
        <p:txBody>
          <a:bodyPr vert="horz"/>
          <a:lstStyle>
            <a:lvl1pPr marL="0" indent="0" algn="l" defTabSz="457200" rtl="0" eaLnBrk="1" fontAlgn="base" hangingPunct="1">
              <a:spcBef>
                <a:spcPct val="20000"/>
              </a:spcBef>
              <a:spcAft>
                <a:spcPct val="0"/>
              </a:spcAft>
              <a:buFont typeface="Arial" charset="0"/>
              <a:buNone/>
              <a:defRPr sz="3200" b="0" i="0" kern="1200">
                <a:solidFill>
                  <a:schemeClr val="tx1"/>
                </a:solidFill>
                <a:latin typeface="+mn-lt"/>
                <a:ea typeface="ＭＳ Ｐゴシック" charset="0"/>
                <a:cs typeface="Helvetica Neue"/>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300" b="1" dirty="0">
                <a:solidFill>
                  <a:srgbClr val="0F334A"/>
                </a:solidFill>
              </a:rPr>
              <a:t>State-based Loan Forgiveness:</a:t>
            </a:r>
          </a:p>
          <a:p>
            <a:pPr marL="342900" indent="-342900">
              <a:buFont typeface="Arial" panose="020B0604020202020204" pitchFamily="34" charset="0"/>
              <a:buChar char="•"/>
            </a:pPr>
            <a:r>
              <a:rPr lang="en-US" sz="2100" dirty="0"/>
              <a:t>Most states have their own student loan repayment programs that are available to dentists. </a:t>
            </a:r>
          </a:p>
          <a:p>
            <a:pPr marL="342900" indent="-342900">
              <a:buFont typeface="Arial" panose="020B0604020202020204" pitchFamily="34" charset="0"/>
              <a:buChar char="•"/>
            </a:pPr>
            <a:r>
              <a:rPr lang="en-US" sz="2100" dirty="0"/>
              <a:t>Requirements and eligibility will vary by state.</a:t>
            </a:r>
          </a:p>
          <a:p>
            <a:pPr marL="342900" indent="-342900">
              <a:buFont typeface="Arial" panose="020B0604020202020204" pitchFamily="34" charset="0"/>
              <a:buChar char="•"/>
            </a:pPr>
            <a:r>
              <a:rPr lang="en-US" sz="2100" dirty="0">
                <a:ea typeface="Calibri" panose="020F0502020204030204" pitchFamily="34" charset="0"/>
                <a:cs typeface="Times New Roman" panose="02020603050405020304" pitchFamily="18" charset="0"/>
              </a:rPr>
              <a:t>ADEA maintains a list of state-based forgiveness programs</a:t>
            </a:r>
          </a:p>
        </p:txBody>
      </p:sp>
    </p:spTree>
    <p:extLst>
      <p:ext uri="{BB962C8B-B14F-4D97-AF65-F5344CB8AC3E}">
        <p14:creationId xmlns:p14="http://schemas.microsoft.com/office/powerpoint/2010/main" val="1465102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38519"/>
            <a:ext cx="11299902" cy="1143000"/>
          </a:xfrm>
        </p:spPr>
        <p:txBody>
          <a:bodyPr>
            <a:normAutofit fontScale="90000"/>
          </a:bodyPr>
          <a:lstStyle/>
          <a:p>
            <a:r>
              <a:rPr lang="en-US" sz="4200" dirty="0"/>
              <a:t>Dental Student Debt: </a:t>
            </a:r>
            <a:r>
              <a:rPr lang="en-US" sz="3300" dirty="0">
                <a:solidFill>
                  <a:srgbClr val="C00000"/>
                </a:solidFill>
              </a:rPr>
              <a:t>Loan forgiveness and repayment programs  </a:t>
            </a:r>
          </a:p>
        </p:txBody>
      </p:sp>
      <p:sp>
        <p:nvSpPr>
          <p:cNvPr id="4" name="Content Placeholder 2"/>
          <p:cNvSpPr>
            <a:spLocks noGrp="1"/>
          </p:cNvSpPr>
          <p:nvPr>
            <p:ph sz="quarter" idx="10"/>
          </p:nvPr>
        </p:nvSpPr>
        <p:spPr>
          <a:xfrm>
            <a:off x="723900" y="1517392"/>
            <a:ext cx="6330421" cy="2916840"/>
          </a:xfrm>
        </p:spPr>
        <p:txBody>
          <a:bodyPr/>
          <a:lstStyle/>
          <a:p>
            <a:pPr>
              <a:spcBef>
                <a:spcPct val="50000"/>
              </a:spcBef>
            </a:pPr>
            <a:r>
              <a:rPr lang="en-US" sz="2400" b="1" dirty="0">
                <a:solidFill>
                  <a:srgbClr val="0F334A"/>
                </a:solidFill>
              </a:rPr>
              <a:t>National Health Service Corps (NHSC)</a:t>
            </a:r>
            <a:r>
              <a:rPr lang="en-US" sz="2300" b="1" dirty="0">
                <a:solidFill>
                  <a:srgbClr val="0F334A"/>
                </a:solidFill>
              </a:rPr>
              <a:t> Loan Repayment Program:</a:t>
            </a:r>
          </a:p>
          <a:p>
            <a:pPr marL="342900" indent="-342900">
              <a:spcBef>
                <a:spcPct val="50000"/>
              </a:spcBef>
              <a:buFont typeface="Arial" panose="020B0604020202020204" pitchFamily="34" charset="0"/>
              <a:buChar char="•"/>
            </a:pPr>
            <a:r>
              <a:rPr lang="en-US" sz="2100" dirty="0"/>
              <a:t>Participants must agree to a two-year service contract working full time or part time in a Health Professional Shortage Area (HPSA). </a:t>
            </a:r>
          </a:p>
          <a:p>
            <a:pPr marL="457200" indent="-457200" algn="l" fontAlgn="base">
              <a:buFont typeface="Arial" panose="020B0604020202020204" pitchFamily="34" charset="0"/>
              <a:buChar char="•"/>
            </a:pPr>
            <a:r>
              <a:rPr lang="en-US" sz="2100" dirty="0">
                <a:effectLst/>
                <a:ea typeface="Times New Roman" panose="02020603050405020304" pitchFamily="18" charset="0"/>
              </a:rPr>
              <a:t>Part-time providers are eligible for a maximum of $25,000 of repayment assistance, </a:t>
            </a:r>
          </a:p>
          <a:p>
            <a:pPr marL="457200" indent="-457200" algn="l" fontAlgn="base">
              <a:buFont typeface="Arial" panose="020B0604020202020204" pitchFamily="34" charset="0"/>
              <a:buChar char="•"/>
            </a:pPr>
            <a:r>
              <a:rPr lang="en-US" sz="2100" dirty="0">
                <a:ea typeface="Times New Roman" panose="02020603050405020304" pitchFamily="18" charset="0"/>
              </a:rPr>
              <a:t>F</a:t>
            </a:r>
            <a:r>
              <a:rPr lang="en-US" sz="2100" dirty="0">
                <a:effectLst/>
                <a:ea typeface="Times New Roman" panose="02020603050405020304" pitchFamily="18" charset="0"/>
              </a:rPr>
              <a:t>ull-time employees are eligible for a maximum of $50,000 of assistance.</a:t>
            </a:r>
            <a:endParaRPr lang="en-US" sz="2300" dirty="0">
              <a:effectLst/>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D2C5E063-B885-3888-A8FF-965847772DAD}"/>
              </a:ext>
            </a:extLst>
          </p:cNvPr>
          <p:cNvSpPr txBox="1">
            <a:spLocks/>
          </p:cNvSpPr>
          <p:nvPr/>
        </p:nvSpPr>
        <p:spPr>
          <a:xfrm>
            <a:off x="723900" y="4733011"/>
            <a:ext cx="10464800" cy="1553558"/>
          </a:xfrm>
          <a:prstGeom prst="rect">
            <a:avLst/>
          </a:prstGeom>
        </p:spPr>
        <p:txBody>
          <a:bodyPr vert="horz"/>
          <a:lstStyle>
            <a:lvl1pPr marL="0" indent="0" algn="l" defTabSz="457200" rtl="0" eaLnBrk="1" fontAlgn="base" hangingPunct="1">
              <a:spcBef>
                <a:spcPct val="20000"/>
              </a:spcBef>
              <a:spcAft>
                <a:spcPct val="0"/>
              </a:spcAft>
              <a:buFont typeface="Arial" charset="0"/>
              <a:buNone/>
              <a:defRPr sz="3200" b="0" i="0" kern="1200">
                <a:solidFill>
                  <a:schemeClr val="tx1"/>
                </a:solidFill>
                <a:latin typeface="+mn-lt"/>
                <a:ea typeface="ＭＳ Ｐゴシック" charset="0"/>
                <a:cs typeface="Helvetica Neue"/>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300" b="1" dirty="0">
                <a:solidFill>
                  <a:srgbClr val="0F334A"/>
                </a:solidFill>
              </a:rPr>
              <a:t>Income-Driven Repayment (IDR):</a:t>
            </a:r>
          </a:p>
          <a:p>
            <a:pPr marL="342900" indent="-342900">
              <a:buFont typeface="Arial" panose="020B0604020202020204" pitchFamily="34" charset="0"/>
              <a:buChar char="•"/>
            </a:pPr>
            <a:r>
              <a:rPr lang="en-US" sz="2100" dirty="0"/>
              <a:t>IDR is a federal program that can offer a lower monthly payment on federal student loans</a:t>
            </a:r>
          </a:p>
          <a:p>
            <a:pPr marL="342900" indent="-342900">
              <a:buFont typeface="Arial" panose="020B0604020202020204" pitchFamily="34" charset="0"/>
              <a:buChar char="•"/>
            </a:pPr>
            <a:r>
              <a:rPr lang="en-US" sz="2100" dirty="0"/>
              <a:t>Monthly payments are determined based on income and family size. </a:t>
            </a:r>
          </a:p>
        </p:txBody>
      </p:sp>
      <p:graphicFrame>
        <p:nvGraphicFramePr>
          <p:cNvPr id="3" name="Object 2">
            <a:extLst>
              <a:ext uri="{FF2B5EF4-FFF2-40B4-BE49-F238E27FC236}">
                <a16:creationId xmlns:a16="http://schemas.microsoft.com/office/drawing/2014/main" id="{6130EE44-2CDC-CA13-84B4-5B3D926D808B}"/>
              </a:ext>
            </a:extLst>
          </p:cNvPr>
          <p:cNvGraphicFramePr>
            <a:graphicFrameLocks noChangeAspect="1"/>
          </p:cNvGraphicFramePr>
          <p:nvPr>
            <p:extLst>
              <p:ext uri="{D42A27DB-BD31-4B8C-83A1-F6EECF244321}">
                <p14:modId xmlns:p14="http://schemas.microsoft.com/office/powerpoint/2010/main" val="1751410231"/>
              </p:ext>
            </p:extLst>
          </p:nvPr>
        </p:nvGraphicFramePr>
        <p:xfrm>
          <a:off x="7000837" y="1432611"/>
          <a:ext cx="4908665" cy="3793059"/>
        </p:xfrm>
        <a:graphic>
          <a:graphicData uri="http://schemas.openxmlformats.org/presentationml/2006/ole">
            <mc:AlternateContent xmlns:mc="http://schemas.openxmlformats.org/markup-compatibility/2006">
              <mc:Choice xmlns:v="urn:schemas-microsoft-com:vml" Requires="v">
                <p:oleObj name="Acrobat Document" r:id="rId3" imgW="7543542" imgH="5829185" progId="Acrobat.Document.DC">
                  <p:embed/>
                </p:oleObj>
              </mc:Choice>
              <mc:Fallback>
                <p:oleObj name="Acrobat Document" r:id="rId3" imgW="7543542" imgH="5829185" progId="Acrobat.Document.DC">
                  <p:embed/>
                  <p:pic>
                    <p:nvPicPr>
                      <p:cNvPr id="0" name=""/>
                      <p:cNvPicPr/>
                      <p:nvPr/>
                    </p:nvPicPr>
                    <p:blipFill>
                      <a:blip r:embed="rId4"/>
                      <a:stretch>
                        <a:fillRect/>
                      </a:stretch>
                    </p:blipFill>
                    <p:spPr>
                      <a:xfrm>
                        <a:off x="7000837" y="1432611"/>
                        <a:ext cx="4908665" cy="3793059"/>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752CDE19-0492-81AB-20BD-C5BE3E64BB12}"/>
              </a:ext>
            </a:extLst>
          </p:cNvPr>
          <p:cNvPicPr>
            <a:picLocks noChangeAspect="1"/>
          </p:cNvPicPr>
          <p:nvPr/>
        </p:nvPicPr>
        <p:blipFill rotWithShape="1">
          <a:blip r:embed="rId5"/>
          <a:srcRect l="20377" t="-18192" r="15476"/>
          <a:stretch/>
        </p:blipFill>
        <p:spPr>
          <a:xfrm>
            <a:off x="7054321" y="1389342"/>
            <a:ext cx="4773199" cy="622626"/>
          </a:xfrm>
          <a:prstGeom prst="rect">
            <a:avLst/>
          </a:prstGeom>
        </p:spPr>
      </p:pic>
    </p:spTree>
    <p:extLst>
      <p:ext uri="{BB962C8B-B14F-4D97-AF65-F5344CB8AC3E}">
        <p14:creationId xmlns:p14="http://schemas.microsoft.com/office/powerpoint/2010/main" val="343441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 Involved</a:t>
            </a:r>
            <a:endParaRPr lang="en-US" sz="4000" dirty="0">
              <a:solidFill>
                <a:srgbClr val="C00000"/>
              </a:solidFill>
            </a:endParaRPr>
          </a:p>
        </p:txBody>
      </p:sp>
      <p:sp>
        <p:nvSpPr>
          <p:cNvPr id="4" name="Content Placeholder 2"/>
          <p:cNvSpPr>
            <a:spLocks noGrp="1"/>
          </p:cNvSpPr>
          <p:nvPr>
            <p:ph sz="quarter" idx="10"/>
          </p:nvPr>
        </p:nvSpPr>
        <p:spPr>
          <a:xfrm>
            <a:off x="381000" y="1749468"/>
            <a:ext cx="11430000" cy="4270375"/>
          </a:xfrm>
        </p:spPr>
        <p:txBody>
          <a:bodyPr/>
          <a:lstStyle/>
          <a:p>
            <a:pPr marL="800080" lvl="1" indent="-342891">
              <a:spcBef>
                <a:spcPct val="50000"/>
              </a:spcBef>
              <a:buFont typeface="Arial" panose="020B0604020202020204" pitchFamily="34" charset="0"/>
              <a:buChar char="•"/>
            </a:pPr>
            <a:r>
              <a:rPr lang="en-US" sz="2400" dirty="0">
                <a:solidFill>
                  <a:srgbClr val="0079B8"/>
                </a:solidFill>
                <a:hlinkClick r:id="rId3">
                  <a:extLst>
                    <a:ext uri="{A12FA001-AC4F-418D-AE19-62706E023703}">
                      <ahyp:hlinkClr xmlns:ahyp="http://schemas.microsoft.com/office/drawing/2018/hyperlinkcolor" val="tx"/>
                    </a:ext>
                  </a:extLst>
                </a:hlinkClick>
              </a:rPr>
              <a:t>Sign up for ASDA Action </a:t>
            </a:r>
            <a:r>
              <a:rPr lang="en-US" sz="2400" dirty="0"/>
              <a:t>texts to receive alerts and stay updated on ASDA’s advocacy initiatives.</a:t>
            </a:r>
          </a:p>
          <a:p>
            <a:pPr marL="800080" lvl="1" indent="-342891">
              <a:spcBef>
                <a:spcPct val="50000"/>
              </a:spcBef>
              <a:buFont typeface="Arial" panose="020B0604020202020204" pitchFamily="34" charset="0"/>
              <a:buChar char="•"/>
            </a:pPr>
            <a:r>
              <a:rPr lang="en-US" sz="2400" dirty="0">
                <a:solidFill>
                  <a:srgbClr val="0079B8"/>
                </a:solidFill>
              </a:rPr>
              <a:t>ASDA Action </a:t>
            </a:r>
            <a:r>
              <a:rPr lang="en-US" sz="2400" dirty="0"/>
              <a:t>has campaigns for legislation that address the student debt crisis. </a:t>
            </a:r>
            <a:r>
              <a:rPr lang="en-US" sz="2400" dirty="0">
                <a:solidFill>
                  <a:srgbClr val="C00000"/>
                </a:solidFill>
              </a:rPr>
              <a:t>Take a few minutes to write your member of Congress today!</a:t>
            </a:r>
          </a:p>
          <a:p>
            <a:pPr marL="800080" lvl="1" indent="-342891">
              <a:spcBef>
                <a:spcPct val="50000"/>
              </a:spcBef>
              <a:buFont typeface="Arial" panose="020B0604020202020204" pitchFamily="34" charset="0"/>
              <a:buChar char="•"/>
            </a:pPr>
            <a:r>
              <a:rPr lang="en-US" sz="2400" dirty="0"/>
              <a:t>Read </a:t>
            </a:r>
            <a:r>
              <a:rPr lang="en-US" sz="2400" dirty="0">
                <a:solidFill>
                  <a:srgbClr val="0079B8"/>
                </a:solidFill>
                <a:hlinkClick r:id="rId4">
                  <a:extLst>
                    <a:ext uri="{A12FA001-AC4F-418D-AE19-62706E023703}">
                      <ahyp:hlinkClr xmlns:ahyp="http://schemas.microsoft.com/office/drawing/2018/hyperlinkcolor" val="tx"/>
                    </a:ext>
                  </a:extLst>
                </a:hlinkClick>
              </a:rPr>
              <a:t>Advocacy Brief</a:t>
            </a:r>
            <a:r>
              <a:rPr lang="en-US" sz="2400" dirty="0"/>
              <a:t>, ASDA’s monthly e-newsletter is devoted to legislative updates. </a:t>
            </a:r>
          </a:p>
          <a:p>
            <a:pPr marL="800080" lvl="1" indent="-342891">
              <a:spcBef>
                <a:spcPct val="50000"/>
              </a:spcBef>
              <a:buFont typeface="Arial" panose="020B0604020202020204" pitchFamily="34" charset="0"/>
              <a:buChar char="•"/>
            </a:pPr>
            <a:r>
              <a:rPr lang="en-US" sz="2400" dirty="0"/>
              <a:t>Attend </a:t>
            </a:r>
            <a:r>
              <a:rPr lang="en-US" sz="2400" dirty="0">
                <a:solidFill>
                  <a:srgbClr val="0079B8"/>
                </a:solidFill>
                <a:hlinkClick r:id="rId5">
                  <a:extLst>
                    <a:ext uri="{A12FA001-AC4F-418D-AE19-62706E023703}">
                      <ahyp:hlinkClr xmlns:ahyp="http://schemas.microsoft.com/office/drawing/2018/hyperlinkcolor" val="tx"/>
                    </a:ext>
                  </a:extLst>
                </a:hlinkClick>
              </a:rPr>
              <a:t>ADA Dentist and Student Lobby Day </a:t>
            </a:r>
            <a:r>
              <a:rPr lang="en-US" sz="2400" dirty="0"/>
              <a:t>to speak directly to the legislators that can help alleviate the debt crisis. </a:t>
            </a:r>
          </a:p>
          <a:p>
            <a:pPr marL="800080" lvl="1" indent="-342891">
              <a:spcBef>
                <a:spcPct val="50000"/>
              </a:spcBef>
              <a:buFont typeface="Arial" panose="020B0604020202020204" pitchFamily="34" charset="0"/>
              <a:buChar char="•"/>
            </a:pPr>
            <a:r>
              <a:rPr lang="en-US" sz="2400" dirty="0"/>
              <a:t>Participate in </a:t>
            </a:r>
            <a:r>
              <a:rPr lang="en-US" sz="2400" dirty="0">
                <a:solidFill>
                  <a:srgbClr val="0079B8"/>
                </a:solidFill>
                <a:hlinkClick r:id="rId6">
                  <a:extLst>
                    <a:ext uri="{A12FA001-AC4F-418D-AE19-62706E023703}">
                      <ahyp:hlinkClr xmlns:ahyp="http://schemas.microsoft.com/office/drawing/2018/hyperlinkcolor" val="tx"/>
                    </a:ext>
                  </a:extLst>
                </a:hlinkClick>
              </a:rPr>
              <a:t>Advocacy Month </a:t>
            </a:r>
            <a:r>
              <a:rPr lang="en-US" sz="2400" dirty="0"/>
              <a:t>each November to champion issues like dental student debt. </a:t>
            </a:r>
          </a:p>
          <a:p>
            <a:endParaRPr lang="en-US" dirty="0"/>
          </a:p>
        </p:txBody>
      </p:sp>
      <p:pic>
        <p:nvPicPr>
          <p:cNvPr id="3" name="Picture 2">
            <a:extLst>
              <a:ext uri="{FF2B5EF4-FFF2-40B4-BE49-F238E27FC236}">
                <a16:creationId xmlns:a16="http://schemas.microsoft.com/office/drawing/2014/main" id="{9DB78822-1E19-4715-584E-91AEAF8CAF1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87552" y="70570"/>
            <a:ext cx="2552048" cy="1808308"/>
          </a:xfrm>
          <a:prstGeom prst="rect">
            <a:avLst/>
          </a:prstGeom>
        </p:spPr>
      </p:pic>
    </p:spTree>
    <p:extLst>
      <p:ext uri="{BB962C8B-B14F-4D97-AF65-F5344CB8AC3E}">
        <p14:creationId xmlns:p14="http://schemas.microsoft.com/office/powerpoint/2010/main" val="572167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Dental Student Debt: </a:t>
            </a:r>
            <a:r>
              <a:rPr lang="en-US" dirty="0">
                <a:solidFill>
                  <a:srgbClr val="C00000"/>
                </a:solidFill>
              </a:rPr>
              <a:t>In summary </a:t>
            </a:r>
            <a:endParaRPr lang="en-US" sz="4000" dirty="0">
              <a:solidFill>
                <a:srgbClr val="C00000"/>
              </a:solidFill>
            </a:endParaRPr>
          </a:p>
        </p:txBody>
      </p:sp>
      <p:sp>
        <p:nvSpPr>
          <p:cNvPr id="4" name="Content Placeholder 2"/>
          <p:cNvSpPr>
            <a:spLocks noGrp="1"/>
          </p:cNvSpPr>
          <p:nvPr>
            <p:ph sz="quarter" idx="10"/>
          </p:nvPr>
        </p:nvSpPr>
        <p:spPr>
          <a:xfrm>
            <a:off x="381000" y="1878878"/>
            <a:ext cx="11430000" cy="2862455"/>
          </a:xfrm>
        </p:spPr>
        <p:txBody>
          <a:bodyPr/>
          <a:lstStyle/>
          <a:p>
            <a:pPr marL="800080" lvl="1" indent="-342891">
              <a:spcBef>
                <a:spcPct val="50000"/>
              </a:spcBef>
              <a:buFont typeface="Arial" panose="020B0604020202020204" pitchFamily="34" charset="0"/>
              <a:buChar char="•"/>
            </a:pPr>
            <a:r>
              <a:rPr lang="en-US" sz="2400" b="1" dirty="0">
                <a:solidFill>
                  <a:srgbClr val="153E6A"/>
                </a:solidFill>
              </a:rPr>
              <a:t>Dental student debt has increased over time. </a:t>
            </a:r>
          </a:p>
          <a:p>
            <a:pPr marL="800080" lvl="1" indent="-342891">
              <a:spcBef>
                <a:spcPct val="50000"/>
              </a:spcBef>
              <a:buFont typeface="Arial" panose="020B0604020202020204" pitchFamily="34" charset="0"/>
              <a:buChar char="•"/>
            </a:pPr>
            <a:r>
              <a:rPr lang="en-US" sz="2400" b="1" dirty="0">
                <a:solidFill>
                  <a:srgbClr val="153E6A"/>
                </a:solidFill>
              </a:rPr>
              <a:t>Educational debt impacts the career choices and wellbeing of future dentists. </a:t>
            </a:r>
          </a:p>
          <a:p>
            <a:pPr marL="800080" lvl="1" indent="-342891">
              <a:spcBef>
                <a:spcPct val="50000"/>
              </a:spcBef>
              <a:buFont typeface="Arial" panose="020B0604020202020204" pitchFamily="34" charset="0"/>
              <a:buChar char="•"/>
            </a:pPr>
            <a:r>
              <a:rPr lang="en-US" sz="2400" b="1" dirty="0">
                <a:solidFill>
                  <a:srgbClr val="153E6A"/>
                </a:solidFill>
              </a:rPr>
              <a:t>ASDA supports initiatives to reduce the burden of debt for dental students.</a:t>
            </a:r>
          </a:p>
          <a:p>
            <a:pPr marL="800080" lvl="1" indent="-342891">
              <a:spcBef>
                <a:spcPct val="50000"/>
              </a:spcBef>
              <a:buFont typeface="Arial" panose="020B0604020202020204" pitchFamily="34" charset="0"/>
              <a:buChar char="•"/>
            </a:pPr>
            <a:r>
              <a:rPr lang="en-US" sz="2400" b="1" dirty="0">
                <a:solidFill>
                  <a:srgbClr val="153E6A"/>
                </a:solidFill>
              </a:rPr>
              <a:t>There are various loan forgiveness and repayment programs available to dental professionals.  </a:t>
            </a:r>
          </a:p>
        </p:txBody>
      </p:sp>
    </p:spTree>
    <p:extLst>
      <p:ext uri="{BB962C8B-B14F-4D97-AF65-F5344CB8AC3E}">
        <p14:creationId xmlns:p14="http://schemas.microsoft.com/office/powerpoint/2010/main" val="651886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Resources </a:t>
            </a:r>
            <a:endParaRPr lang="en-US" sz="3500" dirty="0">
              <a:solidFill>
                <a:srgbClr val="C00000"/>
              </a:solidFill>
            </a:endParaRPr>
          </a:p>
        </p:txBody>
      </p:sp>
      <p:sp>
        <p:nvSpPr>
          <p:cNvPr id="4" name="Content Placeholder 2"/>
          <p:cNvSpPr>
            <a:spLocks noGrp="1"/>
          </p:cNvSpPr>
          <p:nvPr>
            <p:ph sz="quarter" idx="10"/>
          </p:nvPr>
        </p:nvSpPr>
        <p:spPr>
          <a:xfrm>
            <a:off x="609600" y="2071722"/>
            <a:ext cx="10972800" cy="2044699"/>
          </a:xfrm>
        </p:spPr>
        <p:txBody>
          <a:bodyPr/>
          <a:lstStyle/>
          <a:p>
            <a:pPr marL="800080" lvl="1" indent="-342891">
              <a:spcBef>
                <a:spcPct val="50000"/>
              </a:spcBef>
              <a:buFont typeface="Arial" panose="020B0604020202020204" pitchFamily="34" charset="0"/>
              <a:buChar char="•"/>
            </a:pPr>
            <a:r>
              <a:rPr lang="en-US" sz="2500" dirty="0"/>
              <a:t>Visit ASDA’s </a:t>
            </a:r>
            <a:r>
              <a:rPr lang="en-US" sz="2500" dirty="0">
                <a:solidFill>
                  <a:srgbClr val="0079B8"/>
                </a:solidFill>
                <a:hlinkClick r:id="rId2">
                  <a:extLst>
                    <a:ext uri="{A12FA001-AC4F-418D-AE19-62706E023703}">
                      <ahyp:hlinkClr xmlns:ahyp="http://schemas.microsoft.com/office/drawing/2018/hyperlinkcolor" val="tx"/>
                    </a:ext>
                  </a:extLst>
                </a:hlinkClick>
              </a:rPr>
              <a:t>Scholarships page </a:t>
            </a:r>
            <a:endParaRPr lang="en-US" sz="2500" dirty="0">
              <a:solidFill>
                <a:srgbClr val="0079B8"/>
              </a:solidFill>
            </a:endParaRPr>
          </a:p>
          <a:p>
            <a:pPr marL="800080" lvl="1" indent="-342891">
              <a:spcBef>
                <a:spcPct val="50000"/>
              </a:spcBef>
              <a:buFont typeface="Arial" panose="020B0604020202020204" pitchFamily="34" charset="0"/>
              <a:buChar char="•"/>
            </a:pPr>
            <a:r>
              <a:rPr lang="en-US" sz="2500" dirty="0">
                <a:solidFill>
                  <a:srgbClr val="0079B8"/>
                </a:solidFill>
                <a:hlinkClick r:id="rId3">
                  <a:extLst>
                    <a:ext uri="{A12FA001-AC4F-418D-AE19-62706E023703}">
                      <ahyp:hlinkClr xmlns:ahyp="http://schemas.microsoft.com/office/drawing/2018/hyperlinkcolor" val="tx"/>
                    </a:ext>
                  </a:extLst>
                </a:hlinkClick>
              </a:rPr>
              <a:t>ADEA’s summary of state student loan repayment programs </a:t>
            </a:r>
            <a:endParaRPr lang="en-US" sz="2500" dirty="0">
              <a:solidFill>
                <a:srgbClr val="0079B8"/>
              </a:solidFill>
            </a:endParaRPr>
          </a:p>
          <a:p>
            <a:pPr marL="800080" lvl="1" indent="-342891">
              <a:spcBef>
                <a:spcPct val="50000"/>
              </a:spcBef>
              <a:buFont typeface="Arial" panose="020B0604020202020204" pitchFamily="34" charset="0"/>
              <a:buChar char="•"/>
            </a:pPr>
            <a:r>
              <a:rPr lang="en-US" sz="2500" dirty="0">
                <a:solidFill>
                  <a:srgbClr val="0079B8"/>
                </a:solidFill>
                <a:hlinkClick r:id="rId4">
                  <a:extLst>
                    <a:ext uri="{A12FA001-AC4F-418D-AE19-62706E023703}">
                      <ahyp:hlinkClr xmlns:ahyp="http://schemas.microsoft.com/office/drawing/2018/hyperlinkcolor" val="tx"/>
                    </a:ext>
                  </a:extLst>
                </a:hlinkClick>
              </a:rPr>
              <a:t>ADEA Data, Analysis and Research: Dental School Seniors</a:t>
            </a:r>
            <a:endParaRPr lang="en-US" sz="2500" dirty="0">
              <a:solidFill>
                <a:srgbClr val="0079B8"/>
              </a:solidFill>
              <a:hlinkClick r:id="rId5">
                <a:extLst>
                  <a:ext uri="{A12FA001-AC4F-418D-AE19-62706E023703}">
                    <ahyp:hlinkClr xmlns:ahyp="http://schemas.microsoft.com/office/drawing/2018/hyperlinkcolor" val="tx"/>
                  </a:ext>
                </a:extLst>
              </a:hlinkClick>
            </a:endParaRPr>
          </a:p>
          <a:p>
            <a:endParaRPr lang="en-US" dirty="0"/>
          </a:p>
        </p:txBody>
      </p:sp>
      <p:pic>
        <p:nvPicPr>
          <p:cNvPr id="3" name="Picture 2" descr="ASDAAdvocacy_Logo.png">
            <a:extLst>
              <a:ext uri="{FF2B5EF4-FFF2-40B4-BE49-F238E27FC236}">
                <a16:creationId xmlns:a16="http://schemas.microsoft.com/office/drawing/2014/main" id="{FF226A91-5E53-6977-A0FF-6528D20A0C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81733" y="4507654"/>
            <a:ext cx="1710267" cy="1710267"/>
          </a:xfrm>
          <a:prstGeom prst="rect">
            <a:avLst/>
          </a:prstGeom>
        </p:spPr>
      </p:pic>
    </p:spTree>
    <p:extLst>
      <p:ext uri="{BB962C8B-B14F-4D97-AF65-F5344CB8AC3E}">
        <p14:creationId xmlns:p14="http://schemas.microsoft.com/office/powerpoint/2010/main" val="49530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endParaRPr lang="en-US" sz="4000" dirty="0">
              <a:solidFill>
                <a:srgbClr val="C00000"/>
              </a:solidFill>
            </a:endParaRPr>
          </a:p>
        </p:txBody>
      </p:sp>
      <p:pic>
        <p:nvPicPr>
          <p:cNvPr id="6" name="Picture 5">
            <a:extLst>
              <a:ext uri="{FF2B5EF4-FFF2-40B4-BE49-F238E27FC236}">
                <a16:creationId xmlns:a16="http://schemas.microsoft.com/office/drawing/2014/main" id="{5C50E803-CF90-4C14-B515-DEB4B823F8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8878" y="1045619"/>
            <a:ext cx="8474243" cy="4766762"/>
          </a:xfrm>
          <a:prstGeom prst="rect">
            <a:avLst/>
          </a:prstGeom>
        </p:spPr>
      </p:pic>
    </p:spTree>
    <p:extLst>
      <p:ext uri="{BB962C8B-B14F-4D97-AF65-F5344CB8AC3E}">
        <p14:creationId xmlns:p14="http://schemas.microsoft.com/office/powerpoint/2010/main" val="472274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Dental Student Debt: </a:t>
            </a:r>
            <a:r>
              <a:rPr lang="en-US" sz="4000" dirty="0">
                <a:solidFill>
                  <a:srgbClr val="C00000"/>
                </a:solidFill>
              </a:rPr>
              <a:t>the facts</a:t>
            </a:r>
          </a:p>
        </p:txBody>
      </p:sp>
      <p:sp>
        <p:nvSpPr>
          <p:cNvPr id="4" name="Content Placeholder 2"/>
          <p:cNvSpPr>
            <a:spLocks noGrp="1"/>
          </p:cNvSpPr>
          <p:nvPr>
            <p:ph sz="quarter" idx="10"/>
          </p:nvPr>
        </p:nvSpPr>
        <p:spPr>
          <a:xfrm>
            <a:off x="609600" y="1718734"/>
            <a:ext cx="6197599" cy="4270375"/>
          </a:xfrm>
        </p:spPr>
        <p:txBody>
          <a:bodyPr/>
          <a:lstStyle/>
          <a:p>
            <a:pPr marL="800080" lvl="1" indent="-342891">
              <a:spcBef>
                <a:spcPct val="50000"/>
              </a:spcBef>
              <a:buFont typeface="Arial" panose="020B0604020202020204" pitchFamily="34" charset="0"/>
              <a:buChar char="•"/>
            </a:pPr>
            <a:r>
              <a:rPr lang="en-US" sz="2500" dirty="0"/>
              <a:t>The average debt per graduating senior in 2022 was </a:t>
            </a:r>
            <a:r>
              <a:rPr lang="en-US" sz="2500" dirty="0">
                <a:solidFill>
                  <a:srgbClr val="C00000"/>
                </a:solidFill>
              </a:rPr>
              <a:t>$293,900</a:t>
            </a:r>
            <a:r>
              <a:rPr lang="en-US" sz="2500" dirty="0"/>
              <a:t>, according to the American Dental Education Association (ADEA).</a:t>
            </a:r>
          </a:p>
          <a:p>
            <a:pPr marL="800080" lvl="1" indent="-342891">
              <a:spcBef>
                <a:spcPct val="50000"/>
              </a:spcBef>
              <a:buFont typeface="Arial" panose="020B0604020202020204" pitchFamily="34" charset="0"/>
              <a:buChar char="•"/>
            </a:pPr>
            <a:r>
              <a:rPr lang="en-US" sz="2500" dirty="0">
                <a:solidFill>
                  <a:srgbClr val="C00000"/>
                </a:solidFill>
              </a:rPr>
              <a:t>83% </a:t>
            </a:r>
            <a:r>
              <a:rPr lang="en-US" sz="2500" dirty="0"/>
              <a:t>of dental students graduated with education debt in 2022. </a:t>
            </a:r>
          </a:p>
          <a:p>
            <a:endParaRPr lang="en-US" dirty="0"/>
          </a:p>
        </p:txBody>
      </p:sp>
      <p:pic>
        <p:nvPicPr>
          <p:cNvPr id="7" name="Picture 6" descr="Diagram&#10;&#10;Description automatically generated">
            <a:extLst>
              <a:ext uri="{FF2B5EF4-FFF2-40B4-BE49-F238E27FC236}">
                <a16:creationId xmlns:a16="http://schemas.microsoft.com/office/drawing/2014/main" id="{46D41DD3-24A2-AE35-CA86-743CC4E5A8CA}"/>
              </a:ext>
            </a:extLst>
          </p:cNvPr>
          <p:cNvPicPr>
            <a:picLocks noChangeAspect="1"/>
          </p:cNvPicPr>
          <p:nvPr/>
        </p:nvPicPr>
        <p:blipFill>
          <a:blip r:embed="rId3"/>
          <a:stretch>
            <a:fillRect/>
          </a:stretch>
        </p:blipFill>
        <p:spPr>
          <a:xfrm>
            <a:off x="7196667" y="1718734"/>
            <a:ext cx="4754444" cy="3169375"/>
          </a:xfrm>
          <a:prstGeom prst="rect">
            <a:avLst/>
          </a:prstGeom>
        </p:spPr>
      </p:pic>
    </p:spTree>
    <p:extLst>
      <p:ext uri="{BB962C8B-B14F-4D97-AF65-F5344CB8AC3E}">
        <p14:creationId xmlns:p14="http://schemas.microsoft.com/office/powerpoint/2010/main" val="1198794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Student Debt </a:t>
            </a:r>
            <a:endParaRPr lang="en-US" dirty="0"/>
          </a:p>
        </p:txBody>
      </p:sp>
      <p:sp>
        <p:nvSpPr>
          <p:cNvPr id="3" name="Content Placeholder 2"/>
          <p:cNvSpPr>
            <a:spLocks noGrp="1"/>
          </p:cNvSpPr>
          <p:nvPr>
            <p:ph sz="quarter" idx="10"/>
          </p:nvPr>
        </p:nvSpPr>
        <p:spPr>
          <a:xfrm>
            <a:off x="-829734" y="1229784"/>
            <a:ext cx="5230687" cy="1553632"/>
          </a:xfrm>
        </p:spPr>
        <p:txBody>
          <a:bodyPr/>
          <a:lstStyle/>
          <a:p>
            <a:pPr algn="ctr">
              <a:spcBef>
                <a:spcPct val="50000"/>
              </a:spcBef>
            </a:pPr>
            <a:r>
              <a:rPr lang="en-US" sz="2500" b="1" dirty="0">
                <a:solidFill>
                  <a:srgbClr val="C00000"/>
                </a:solidFill>
              </a:rPr>
              <a:t>By the numbers </a:t>
            </a:r>
            <a:endParaRPr lang="en-US" sz="2133" b="1" dirty="0">
              <a:solidFill>
                <a:srgbClr val="C00000"/>
              </a:solidFill>
            </a:endParaRPr>
          </a:p>
          <a:p>
            <a:endParaRPr lang="en-US" dirty="0"/>
          </a:p>
        </p:txBody>
      </p:sp>
      <p:pic>
        <p:nvPicPr>
          <p:cNvPr id="6" name="Picture 5" descr="Logo&#10;&#10;Description automatically generated with medium confidence">
            <a:extLst>
              <a:ext uri="{FF2B5EF4-FFF2-40B4-BE49-F238E27FC236}">
                <a16:creationId xmlns:a16="http://schemas.microsoft.com/office/drawing/2014/main" id="{D9B6C474-F3C3-3FBF-7FC4-D6991DCA95AE}"/>
              </a:ext>
            </a:extLst>
          </p:cNvPr>
          <p:cNvPicPr>
            <a:picLocks noChangeAspect="1"/>
          </p:cNvPicPr>
          <p:nvPr/>
        </p:nvPicPr>
        <p:blipFill>
          <a:blip r:embed="rId3"/>
          <a:stretch>
            <a:fillRect/>
          </a:stretch>
        </p:blipFill>
        <p:spPr>
          <a:xfrm>
            <a:off x="4340971" y="0"/>
            <a:ext cx="6900156" cy="6900156"/>
          </a:xfrm>
          <a:prstGeom prst="rect">
            <a:avLst/>
          </a:prstGeom>
        </p:spPr>
      </p:pic>
    </p:spTree>
    <p:extLst>
      <p:ext uri="{BB962C8B-B14F-4D97-AF65-F5344CB8AC3E}">
        <p14:creationId xmlns:p14="http://schemas.microsoft.com/office/powerpoint/2010/main" val="2584035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31723-A5CE-E204-B900-E3ED67A88E39}"/>
              </a:ext>
            </a:extLst>
          </p:cNvPr>
          <p:cNvSpPr>
            <a:spLocks noGrp="1"/>
          </p:cNvSpPr>
          <p:nvPr>
            <p:ph type="title"/>
          </p:nvPr>
        </p:nvSpPr>
        <p:spPr/>
        <p:txBody>
          <a:bodyPr/>
          <a:lstStyle/>
          <a:p>
            <a:r>
              <a:rPr lang="en-US" sz="4400" dirty="0"/>
              <a:t>Dental Student Debt: </a:t>
            </a:r>
            <a:r>
              <a:rPr lang="en-US" sz="4000" dirty="0">
                <a:solidFill>
                  <a:srgbClr val="C00000"/>
                </a:solidFill>
              </a:rPr>
              <a:t>how did we get here?</a:t>
            </a:r>
            <a:endParaRPr lang="en-US" dirty="0"/>
          </a:p>
        </p:txBody>
      </p:sp>
      <p:sp>
        <p:nvSpPr>
          <p:cNvPr id="4" name="Content Placeholder 2">
            <a:extLst>
              <a:ext uri="{FF2B5EF4-FFF2-40B4-BE49-F238E27FC236}">
                <a16:creationId xmlns:a16="http://schemas.microsoft.com/office/drawing/2014/main" id="{04D57BA9-F8E5-83FE-037A-F25E4B99C3C6}"/>
              </a:ext>
            </a:extLst>
          </p:cNvPr>
          <p:cNvSpPr>
            <a:spLocks noGrp="1"/>
          </p:cNvSpPr>
          <p:nvPr>
            <p:ph sz="quarter" idx="10"/>
          </p:nvPr>
        </p:nvSpPr>
        <p:spPr>
          <a:xfrm>
            <a:off x="609599" y="1481519"/>
            <a:ext cx="10972799" cy="4631414"/>
          </a:xfrm>
        </p:spPr>
        <p:txBody>
          <a:bodyPr/>
          <a:lstStyle/>
          <a:p>
            <a:pPr>
              <a:spcBef>
                <a:spcPct val="50000"/>
              </a:spcBef>
            </a:pPr>
            <a:r>
              <a:rPr lang="en-US" sz="2300" b="1" dirty="0">
                <a:solidFill>
                  <a:srgbClr val="0F334A"/>
                </a:solidFill>
              </a:rPr>
              <a:t>Shifting sources of dental school revenue. </a:t>
            </a:r>
          </a:p>
          <a:p>
            <a:pPr marL="342900" indent="-342900">
              <a:spcBef>
                <a:spcPct val="50000"/>
              </a:spcBef>
              <a:buFont typeface="Arial" panose="020B0604020202020204" pitchFamily="34" charset="0"/>
              <a:buChar char="•"/>
            </a:pPr>
            <a:r>
              <a:rPr lang="en-US" sz="2100" dirty="0"/>
              <a:t>In 1975, private and public schools received nearly 65% of their total revenue from federal and state funds. </a:t>
            </a:r>
            <a:r>
              <a:rPr lang="en-US" sz="2100" dirty="0">
                <a:solidFill>
                  <a:srgbClr val="C00000"/>
                </a:solidFill>
              </a:rPr>
              <a:t>Tuition accounted for less than 17%.</a:t>
            </a:r>
          </a:p>
          <a:p>
            <a:pPr marL="342900" indent="-342900">
              <a:spcBef>
                <a:spcPct val="50000"/>
              </a:spcBef>
              <a:buFont typeface="Arial" panose="020B0604020202020204" pitchFamily="34" charset="0"/>
              <a:buChar char="•"/>
            </a:pPr>
            <a:r>
              <a:rPr lang="en-US" sz="2100" dirty="0"/>
              <a:t>In 2020, state and local funding for private and public dental schools dropped to 10%. Federal funding dropped to 0.2%. </a:t>
            </a:r>
            <a:r>
              <a:rPr lang="en-US" sz="2100" dirty="0">
                <a:solidFill>
                  <a:srgbClr val="C00000"/>
                </a:solidFill>
              </a:rPr>
              <a:t>Tuition and fees accounted for more than 45%. </a:t>
            </a:r>
          </a:p>
          <a:p>
            <a:pPr>
              <a:spcBef>
                <a:spcPct val="50000"/>
              </a:spcBef>
            </a:pPr>
            <a:r>
              <a:rPr lang="en-US" sz="2300" b="1" dirty="0">
                <a:solidFill>
                  <a:srgbClr val="0F334A"/>
                </a:solidFill>
              </a:rPr>
              <a:t>Decline in higher education funding from:</a:t>
            </a:r>
          </a:p>
          <a:p>
            <a:pPr marL="342900" indent="-342900">
              <a:spcBef>
                <a:spcPct val="50000"/>
              </a:spcBef>
              <a:buFont typeface="Arial" panose="020B0604020202020204" pitchFamily="34" charset="0"/>
              <a:buChar char="•"/>
            </a:pPr>
            <a:r>
              <a:rPr lang="en-US" sz="2100" dirty="0"/>
              <a:t>Federal government</a:t>
            </a:r>
          </a:p>
          <a:p>
            <a:pPr marL="342900" indent="-342900">
              <a:spcBef>
                <a:spcPct val="50000"/>
              </a:spcBef>
              <a:buFont typeface="Arial" panose="020B0604020202020204" pitchFamily="34" charset="0"/>
              <a:buChar char="•"/>
            </a:pPr>
            <a:r>
              <a:rPr lang="en-US" sz="2100" dirty="0"/>
              <a:t>State and local funding</a:t>
            </a:r>
          </a:p>
          <a:p>
            <a:pPr marL="342900" indent="-342900">
              <a:spcBef>
                <a:spcPct val="50000"/>
              </a:spcBef>
              <a:buFont typeface="Arial" panose="020B0604020202020204" pitchFamily="34" charset="0"/>
              <a:buChar char="•"/>
            </a:pPr>
            <a:r>
              <a:rPr lang="en-US" sz="2100" dirty="0"/>
              <a:t>Education institutions</a:t>
            </a:r>
          </a:p>
          <a:p>
            <a:pPr>
              <a:spcBef>
                <a:spcPct val="50000"/>
              </a:spcBef>
            </a:pPr>
            <a:endParaRPr lang="en-US" sz="2100" dirty="0"/>
          </a:p>
        </p:txBody>
      </p:sp>
    </p:spTree>
    <p:extLst>
      <p:ext uri="{BB962C8B-B14F-4D97-AF65-F5344CB8AC3E}">
        <p14:creationId xmlns:p14="http://schemas.microsoft.com/office/powerpoint/2010/main" val="1535180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31723-A5CE-E204-B900-E3ED67A88E39}"/>
              </a:ext>
            </a:extLst>
          </p:cNvPr>
          <p:cNvSpPr>
            <a:spLocks noGrp="1"/>
          </p:cNvSpPr>
          <p:nvPr>
            <p:ph type="title"/>
          </p:nvPr>
        </p:nvSpPr>
        <p:spPr/>
        <p:txBody>
          <a:bodyPr/>
          <a:lstStyle/>
          <a:p>
            <a:r>
              <a:rPr lang="en-US" sz="4400" dirty="0"/>
              <a:t>Dental Student Debt: </a:t>
            </a:r>
            <a:r>
              <a:rPr lang="en-US" sz="4000" dirty="0">
                <a:solidFill>
                  <a:srgbClr val="C00000"/>
                </a:solidFill>
              </a:rPr>
              <a:t>how did we get here?</a:t>
            </a:r>
            <a:endParaRPr lang="en-US" dirty="0"/>
          </a:p>
        </p:txBody>
      </p:sp>
      <p:graphicFrame>
        <p:nvGraphicFramePr>
          <p:cNvPr id="8" name="Table 8">
            <a:extLst>
              <a:ext uri="{FF2B5EF4-FFF2-40B4-BE49-F238E27FC236}">
                <a16:creationId xmlns:a16="http://schemas.microsoft.com/office/drawing/2014/main" id="{16A69279-A2E5-10E8-E53D-C59E83CCB7AA}"/>
              </a:ext>
            </a:extLst>
          </p:cNvPr>
          <p:cNvGraphicFramePr>
            <a:graphicFrameLocks noGrp="1"/>
          </p:cNvGraphicFramePr>
          <p:nvPr>
            <p:ph sz="quarter" idx="10"/>
            <p:extLst>
              <p:ext uri="{D42A27DB-BD31-4B8C-83A1-F6EECF244321}">
                <p14:modId xmlns:p14="http://schemas.microsoft.com/office/powerpoint/2010/main" val="2604259214"/>
              </p:ext>
            </p:extLst>
          </p:nvPr>
        </p:nvGraphicFramePr>
        <p:xfrm>
          <a:off x="609600" y="1767424"/>
          <a:ext cx="10972800" cy="1661575"/>
        </p:xfrm>
        <a:graphic>
          <a:graphicData uri="http://schemas.openxmlformats.org/drawingml/2006/table">
            <a:tbl>
              <a:tblPr firstRow="1" bandRow="1">
                <a:tableStyleId>{5C22544A-7EE6-4342-B048-85BDC9FD1C3A}</a:tableStyleId>
              </a:tblPr>
              <a:tblGrid>
                <a:gridCol w="1456267">
                  <a:extLst>
                    <a:ext uri="{9D8B030D-6E8A-4147-A177-3AD203B41FA5}">
                      <a16:colId xmlns:a16="http://schemas.microsoft.com/office/drawing/2014/main" val="520935800"/>
                    </a:ext>
                  </a:extLst>
                </a:gridCol>
                <a:gridCol w="5401733">
                  <a:extLst>
                    <a:ext uri="{9D8B030D-6E8A-4147-A177-3AD203B41FA5}">
                      <a16:colId xmlns:a16="http://schemas.microsoft.com/office/drawing/2014/main" val="4120315245"/>
                    </a:ext>
                  </a:extLst>
                </a:gridCol>
                <a:gridCol w="4114800">
                  <a:extLst>
                    <a:ext uri="{9D8B030D-6E8A-4147-A177-3AD203B41FA5}">
                      <a16:colId xmlns:a16="http://schemas.microsoft.com/office/drawing/2014/main" val="2153621809"/>
                    </a:ext>
                  </a:extLst>
                </a:gridCol>
              </a:tblGrid>
              <a:tr h="652451">
                <a:tc>
                  <a:txBody>
                    <a:bodyPr/>
                    <a:lstStyle/>
                    <a:p>
                      <a:r>
                        <a:rPr lang="en-US" sz="2300" dirty="0"/>
                        <a:t>Year </a:t>
                      </a:r>
                    </a:p>
                  </a:txBody>
                  <a:tcPr>
                    <a:solidFill>
                      <a:srgbClr val="0F334A"/>
                    </a:solidFill>
                  </a:tcPr>
                </a:tc>
                <a:tc>
                  <a:txBody>
                    <a:bodyPr/>
                    <a:lstStyle/>
                    <a:p>
                      <a:r>
                        <a:rPr lang="en-US" sz="2300" dirty="0">
                          <a:solidFill>
                            <a:srgbClr val="0079B8"/>
                          </a:solidFill>
                        </a:rPr>
                        <a:t>Tuition and Fees </a:t>
                      </a:r>
                      <a:r>
                        <a:rPr lang="en-US" sz="2300" dirty="0"/>
                        <a:t>Revenue in $</a:t>
                      </a:r>
                    </a:p>
                  </a:txBody>
                  <a:tcPr>
                    <a:solidFill>
                      <a:srgbClr val="0F334A"/>
                    </a:solidFill>
                  </a:tcPr>
                </a:tc>
                <a:tc>
                  <a:txBody>
                    <a:bodyPr/>
                    <a:lstStyle/>
                    <a:p>
                      <a:r>
                        <a:rPr lang="en-US" sz="2300" dirty="0"/>
                        <a:t>% of Total Revenue </a:t>
                      </a:r>
                    </a:p>
                  </a:txBody>
                  <a:tcPr>
                    <a:solidFill>
                      <a:srgbClr val="0F334A"/>
                    </a:solidFill>
                  </a:tcPr>
                </a:tc>
                <a:extLst>
                  <a:ext uri="{0D108BD9-81ED-4DB2-BD59-A6C34878D82A}">
                    <a16:rowId xmlns:a16="http://schemas.microsoft.com/office/drawing/2014/main" val="273832118"/>
                  </a:ext>
                </a:extLst>
              </a:tr>
              <a:tr h="504562">
                <a:tc>
                  <a:txBody>
                    <a:bodyPr/>
                    <a:lstStyle/>
                    <a:p>
                      <a:r>
                        <a:rPr lang="en-US" sz="2300" b="1" dirty="0">
                          <a:solidFill>
                            <a:srgbClr val="153E6A"/>
                          </a:solidFill>
                        </a:rPr>
                        <a:t>2010</a:t>
                      </a:r>
                    </a:p>
                  </a:txBody>
                  <a:tcPr/>
                </a:tc>
                <a:tc>
                  <a:txBody>
                    <a:bodyPr/>
                    <a:lstStyle/>
                    <a:p>
                      <a:r>
                        <a:rPr lang="en-US" sz="2300" b="1" dirty="0">
                          <a:solidFill>
                            <a:srgbClr val="153E6A"/>
                          </a:solidFill>
                        </a:rPr>
                        <a:t>$952,298,799</a:t>
                      </a:r>
                    </a:p>
                  </a:txBody>
                  <a:tcPr/>
                </a:tc>
                <a:tc>
                  <a:txBody>
                    <a:bodyPr/>
                    <a:lstStyle/>
                    <a:p>
                      <a:r>
                        <a:rPr lang="en-US" sz="2300" b="1" dirty="0">
                          <a:solidFill>
                            <a:srgbClr val="153E6A"/>
                          </a:solidFill>
                        </a:rPr>
                        <a:t>31.4%</a:t>
                      </a:r>
                    </a:p>
                  </a:txBody>
                  <a:tcPr/>
                </a:tc>
                <a:extLst>
                  <a:ext uri="{0D108BD9-81ED-4DB2-BD59-A6C34878D82A}">
                    <a16:rowId xmlns:a16="http://schemas.microsoft.com/office/drawing/2014/main" val="2904889676"/>
                  </a:ext>
                </a:extLst>
              </a:tr>
              <a:tr h="504562">
                <a:tc>
                  <a:txBody>
                    <a:bodyPr/>
                    <a:lstStyle/>
                    <a:p>
                      <a:r>
                        <a:rPr lang="en-US" sz="2300" b="1" dirty="0">
                          <a:solidFill>
                            <a:srgbClr val="C00000"/>
                          </a:solidFill>
                        </a:rPr>
                        <a:t>2020</a:t>
                      </a:r>
                    </a:p>
                  </a:txBody>
                  <a:tcPr/>
                </a:tc>
                <a:tc>
                  <a:txBody>
                    <a:bodyPr/>
                    <a:lstStyle/>
                    <a:p>
                      <a:r>
                        <a:rPr lang="en-US" sz="2300" b="1" dirty="0">
                          <a:solidFill>
                            <a:srgbClr val="C00000"/>
                          </a:solidFill>
                        </a:rPr>
                        <a:t>$1,906,079,132</a:t>
                      </a:r>
                    </a:p>
                  </a:txBody>
                  <a:tcPr/>
                </a:tc>
                <a:tc>
                  <a:txBody>
                    <a:bodyPr/>
                    <a:lstStyle/>
                    <a:p>
                      <a:r>
                        <a:rPr lang="en-US" sz="2300" b="1" dirty="0">
                          <a:solidFill>
                            <a:srgbClr val="C00000"/>
                          </a:solidFill>
                        </a:rPr>
                        <a:t>45.3%</a:t>
                      </a:r>
                    </a:p>
                  </a:txBody>
                  <a:tcPr/>
                </a:tc>
                <a:extLst>
                  <a:ext uri="{0D108BD9-81ED-4DB2-BD59-A6C34878D82A}">
                    <a16:rowId xmlns:a16="http://schemas.microsoft.com/office/drawing/2014/main" val="440853287"/>
                  </a:ext>
                </a:extLst>
              </a:tr>
            </a:tbl>
          </a:graphicData>
        </a:graphic>
      </p:graphicFrame>
      <p:graphicFrame>
        <p:nvGraphicFramePr>
          <p:cNvPr id="9" name="Table 8">
            <a:extLst>
              <a:ext uri="{FF2B5EF4-FFF2-40B4-BE49-F238E27FC236}">
                <a16:creationId xmlns:a16="http://schemas.microsoft.com/office/drawing/2014/main" id="{38003411-B3A0-629D-8A8B-05752E439836}"/>
              </a:ext>
            </a:extLst>
          </p:cNvPr>
          <p:cNvGraphicFramePr>
            <a:graphicFrameLocks/>
          </p:cNvGraphicFramePr>
          <p:nvPr>
            <p:extLst>
              <p:ext uri="{D42A27DB-BD31-4B8C-83A1-F6EECF244321}">
                <p14:modId xmlns:p14="http://schemas.microsoft.com/office/powerpoint/2010/main" val="1848953260"/>
              </p:ext>
            </p:extLst>
          </p:nvPr>
        </p:nvGraphicFramePr>
        <p:xfrm>
          <a:off x="609600" y="3882346"/>
          <a:ext cx="10972800" cy="1661576"/>
        </p:xfrm>
        <a:graphic>
          <a:graphicData uri="http://schemas.openxmlformats.org/drawingml/2006/table">
            <a:tbl>
              <a:tblPr firstRow="1" bandRow="1">
                <a:tableStyleId>{5C22544A-7EE6-4342-B048-85BDC9FD1C3A}</a:tableStyleId>
              </a:tblPr>
              <a:tblGrid>
                <a:gridCol w="1456267">
                  <a:extLst>
                    <a:ext uri="{9D8B030D-6E8A-4147-A177-3AD203B41FA5}">
                      <a16:colId xmlns:a16="http://schemas.microsoft.com/office/drawing/2014/main" val="520935800"/>
                    </a:ext>
                  </a:extLst>
                </a:gridCol>
                <a:gridCol w="5401733">
                  <a:extLst>
                    <a:ext uri="{9D8B030D-6E8A-4147-A177-3AD203B41FA5}">
                      <a16:colId xmlns:a16="http://schemas.microsoft.com/office/drawing/2014/main" val="4120315245"/>
                    </a:ext>
                  </a:extLst>
                </a:gridCol>
                <a:gridCol w="4114800">
                  <a:extLst>
                    <a:ext uri="{9D8B030D-6E8A-4147-A177-3AD203B41FA5}">
                      <a16:colId xmlns:a16="http://schemas.microsoft.com/office/drawing/2014/main" val="2153621809"/>
                    </a:ext>
                  </a:extLst>
                </a:gridCol>
              </a:tblGrid>
              <a:tr h="662908">
                <a:tc>
                  <a:txBody>
                    <a:bodyPr/>
                    <a:lstStyle/>
                    <a:p>
                      <a:r>
                        <a:rPr lang="en-US" sz="2300" dirty="0"/>
                        <a:t>Year </a:t>
                      </a:r>
                    </a:p>
                  </a:txBody>
                  <a:tcPr>
                    <a:solidFill>
                      <a:srgbClr val="0F334A"/>
                    </a:solidFill>
                  </a:tcPr>
                </a:tc>
                <a:tc>
                  <a:txBody>
                    <a:bodyPr/>
                    <a:lstStyle/>
                    <a:p>
                      <a:r>
                        <a:rPr lang="en-US" sz="2300" dirty="0">
                          <a:solidFill>
                            <a:srgbClr val="0079B8"/>
                          </a:solidFill>
                        </a:rPr>
                        <a:t>State and Local Support </a:t>
                      </a:r>
                      <a:r>
                        <a:rPr lang="en-US" sz="2300" dirty="0"/>
                        <a:t>Revenue in $</a:t>
                      </a:r>
                    </a:p>
                  </a:txBody>
                  <a:tcPr>
                    <a:solidFill>
                      <a:srgbClr val="0F334A"/>
                    </a:solidFill>
                  </a:tcPr>
                </a:tc>
                <a:tc>
                  <a:txBody>
                    <a:bodyPr/>
                    <a:lstStyle/>
                    <a:p>
                      <a:r>
                        <a:rPr lang="en-US" sz="2300" dirty="0"/>
                        <a:t>% of Total Revenue </a:t>
                      </a:r>
                    </a:p>
                  </a:txBody>
                  <a:tcPr>
                    <a:solidFill>
                      <a:srgbClr val="0F334A"/>
                    </a:solidFill>
                  </a:tcPr>
                </a:tc>
                <a:extLst>
                  <a:ext uri="{0D108BD9-81ED-4DB2-BD59-A6C34878D82A}">
                    <a16:rowId xmlns:a16="http://schemas.microsoft.com/office/drawing/2014/main" val="273832118"/>
                  </a:ext>
                </a:extLst>
              </a:tr>
              <a:tr h="499334">
                <a:tc>
                  <a:txBody>
                    <a:bodyPr/>
                    <a:lstStyle/>
                    <a:p>
                      <a:r>
                        <a:rPr lang="en-US" sz="2300" b="1" dirty="0">
                          <a:solidFill>
                            <a:srgbClr val="153E6A"/>
                          </a:solidFill>
                        </a:rPr>
                        <a:t>2010</a:t>
                      </a:r>
                    </a:p>
                  </a:txBody>
                  <a:tcPr/>
                </a:tc>
                <a:tc>
                  <a:txBody>
                    <a:bodyPr/>
                    <a:lstStyle/>
                    <a:p>
                      <a:r>
                        <a:rPr lang="en-US" sz="2300" b="1" dirty="0">
                          <a:solidFill>
                            <a:srgbClr val="153E6A"/>
                          </a:solidFill>
                        </a:rPr>
                        <a:t>$422,823,992</a:t>
                      </a:r>
                    </a:p>
                  </a:txBody>
                  <a:tcPr/>
                </a:tc>
                <a:tc>
                  <a:txBody>
                    <a:bodyPr/>
                    <a:lstStyle/>
                    <a:p>
                      <a:r>
                        <a:rPr lang="en-US" sz="2300" b="1" dirty="0">
                          <a:solidFill>
                            <a:srgbClr val="153E6A"/>
                          </a:solidFill>
                        </a:rPr>
                        <a:t>14%</a:t>
                      </a:r>
                    </a:p>
                  </a:txBody>
                  <a:tcPr/>
                </a:tc>
                <a:extLst>
                  <a:ext uri="{0D108BD9-81ED-4DB2-BD59-A6C34878D82A}">
                    <a16:rowId xmlns:a16="http://schemas.microsoft.com/office/drawing/2014/main" val="2904889676"/>
                  </a:ext>
                </a:extLst>
              </a:tr>
              <a:tr h="499334">
                <a:tc>
                  <a:txBody>
                    <a:bodyPr/>
                    <a:lstStyle/>
                    <a:p>
                      <a:r>
                        <a:rPr lang="en-US" sz="2300" b="1" dirty="0">
                          <a:solidFill>
                            <a:srgbClr val="C00000"/>
                          </a:solidFill>
                        </a:rPr>
                        <a:t>2020</a:t>
                      </a:r>
                    </a:p>
                  </a:txBody>
                  <a:tcPr/>
                </a:tc>
                <a:tc>
                  <a:txBody>
                    <a:bodyPr/>
                    <a:lstStyle/>
                    <a:p>
                      <a:r>
                        <a:rPr lang="en-US" sz="2300" b="1" dirty="0">
                          <a:solidFill>
                            <a:srgbClr val="C00000"/>
                          </a:solidFill>
                        </a:rPr>
                        <a:t>$438,007,984</a:t>
                      </a:r>
                    </a:p>
                  </a:txBody>
                  <a:tcPr/>
                </a:tc>
                <a:tc>
                  <a:txBody>
                    <a:bodyPr/>
                    <a:lstStyle/>
                    <a:p>
                      <a:r>
                        <a:rPr lang="en-US" sz="2300" b="1" dirty="0">
                          <a:solidFill>
                            <a:srgbClr val="C00000"/>
                          </a:solidFill>
                        </a:rPr>
                        <a:t>10.6%</a:t>
                      </a:r>
                    </a:p>
                  </a:txBody>
                  <a:tcPr/>
                </a:tc>
                <a:extLst>
                  <a:ext uri="{0D108BD9-81ED-4DB2-BD59-A6C34878D82A}">
                    <a16:rowId xmlns:a16="http://schemas.microsoft.com/office/drawing/2014/main" val="440853287"/>
                  </a:ext>
                </a:extLst>
              </a:tr>
            </a:tbl>
          </a:graphicData>
        </a:graphic>
      </p:graphicFrame>
    </p:spTree>
    <p:extLst>
      <p:ext uri="{BB962C8B-B14F-4D97-AF65-F5344CB8AC3E}">
        <p14:creationId xmlns:p14="http://schemas.microsoft.com/office/powerpoint/2010/main" val="4094693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Dental Student Debt: </a:t>
            </a:r>
            <a:r>
              <a:rPr lang="en-US" sz="4000" dirty="0">
                <a:solidFill>
                  <a:srgbClr val="C00000"/>
                </a:solidFill>
              </a:rPr>
              <a:t>why does it matter?</a:t>
            </a:r>
          </a:p>
        </p:txBody>
      </p:sp>
      <p:sp>
        <p:nvSpPr>
          <p:cNvPr id="4" name="Content Placeholder 2"/>
          <p:cNvSpPr>
            <a:spLocks noGrp="1"/>
          </p:cNvSpPr>
          <p:nvPr>
            <p:ph sz="quarter" idx="10"/>
          </p:nvPr>
        </p:nvSpPr>
        <p:spPr>
          <a:xfrm>
            <a:off x="609600" y="1718735"/>
            <a:ext cx="10972800" cy="2243666"/>
          </a:xfrm>
        </p:spPr>
        <p:txBody>
          <a:bodyPr/>
          <a:lstStyle/>
          <a:p>
            <a:pPr marL="800080" lvl="1" indent="-342891">
              <a:spcBef>
                <a:spcPct val="50000"/>
              </a:spcBef>
              <a:buFont typeface="Arial" panose="020B0604020202020204" pitchFamily="34" charset="0"/>
              <a:buChar char="•"/>
            </a:pPr>
            <a:r>
              <a:rPr lang="en-US" sz="2300" dirty="0"/>
              <a:t>The average debt of graduating dental students has significantly increased in the last 20 years. </a:t>
            </a:r>
          </a:p>
          <a:p>
            <a:pPr marL="800080" lvl="1" indent="-342891">
              <a:spcBef>
                <a:spcPct val="50000"/>
              </a:spcBef>
              <a:buFont typeface="Arial" panose="020B0604020202020204" pitchFamily="34" charset="0"/>
              <a:buChar char="•"/>
            </a:pPr>
            <a:endParaRPr lang="en-US" sz="2100" dirty="0"/>
          </a:p>
          <a:p>
            <a:pPr marL="857239" lvl="2" indent="0">
              <a:spcBef>
                <a:spcPct val="50000"/>
              </a:spcBef>
              <a:buNone/>
            </a:pPr>
            <a:endParaRPr lang="en-US" sz="2100" dirty="0"/>
          </a:p>
        </p:txBody>
      </p:sp>
      <p:sp>
        <p:nvSpPr>
          <p:cNvPr id="6" name="Content Placeholder 2">
            <a:extLst>
              <a:ext uri="{FF2B5EF4-FFF2-40B4-BE49-F238E27FC236}">
                <a16:creationId xmlns:a16="http://schemas.microsoft.com/office/drawing/2014/main" id="{416C7BF2-5D8B-EF17-CD5E-94CE6DF9752D}"/>
              </a:ext>
            </a:extLst>
          </p:cNvPr>
          <p:cNvSpPr txBox="1">
            <a:spLocks/>
          </p:cNvSpPr>
          <p:nvPr/>
        </p:nvSpPr>
        <p:spPr>
          <a:xfrm>
            <a:off x="609600" y="2596583"/>
            <a:ext cx="6839414" cy="3514285"/>
          </a:xfrm>
          <a:prstGeom prst="rect">
            <a:avLst/>
          </a:prstGeom>
        </p:spPr>
        <p:txBody>
          <a:bodyPr vert="horz"/>
          <a:lstStyle>
            <a:lvl1pPr marL="0" indent="0" algn="l" defTabSz="457200" rtl="0" eaLnBrk="1" fontAlgn="base" hangingPunct="1">
              <a:spcBef>
                <a:spcPct val="20000"/>
              </a:spcBef>
              <a:spcAft>
                <a:spcPct val="0"/>
              </a:spcAft>
              <a:buFont typeface="Arial" charset="0"/>
              <a:buNone/>
              <a:defRPr sz="3200" b="0" i="0" kern="1200">
                <a:solidFill>
                  <a:schemeClr val="tx1"/>
                </a:solidFill>
                <a:latin typeface="+mn-lt"/>
                <a:ea typeface="ＭＳ Ｐゴシック" charset="0"/>
                <a:cs typeface="Helvetica Neue"/>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00089" lvl="1" indent="-342900">
              <a:spcBef>
                <a:spcPct val="50000"/>
              </a:spcBef>
              <a:buFont typeface="Arial" panose="020B0604020202020204" pitchFamily="34" charset="0"/>
              <a:buChar char="•"/>
            </a:pPr>
            <a:r>
              <a:rPr lang="en-US" sz="2300" dirty="0"/>
              <a:t>Educational debt factors into dentists' career decisions after graduation.</a:t>
            </a:r>
          </a:p>
          <a:p>
            <a:pPr marL="1200130" lvl="2" indent="-342891">
              <a:spcBef>
                <a:spcPct val="50000"/>
              </a:spcBef>
              <a:buFont typeface="Arial" panose="020B0604020202020204" pitchFamily="34" charset="0"/>
              <a:buChar char="•"/>
            </a:pPr>
            <a:r>
              <a:rPr lang="en-US" sz="2100" dirty="0"/>
              <a:t> A High level of debt can jeopardize a new dentist’s ability to choose their preferred career path. </a:t>
            </a:r>
          </a:p>
          <a:p>
            <a:pPr marL="800080" lvl="1" indent="-342891">
              <a:spcBef>
                <a:spcPct val="50000"/>
              </a:spcBef>
              <a:buFont typeface="Arial" panose="020B0604020202020204" pitchFamily="34" charset="0"/>
              <a:buChar char="•"/>
            </a:pPr>
            <a:r>
              <a:rPr lang="en-US" sz="2300" dirty="0"/>
              <a:t>Dental students with high levels of debt have reported stress and concern about paying off their loans.</a:t>
            </a:r>
            <a:endParaRPr lang="en-US" sz="2100" dirty="0"/>
          </a:p>
        </p:txBody>
      </p:sp>
      <p:pic>
        <p:nvPicPr>
          <p:cNvPr id="7" name="Picture 6">
            <a:extLst>
              <a:ext uri="{FF2B5EF4-FFF2-40B4-BE49-F238E27FC236}">
                <a16:creationId xmlns:a16="http://schemas.microsoft.com/office/drawing/2014/main" id="{0178DC27-E904-3DD9-8F50-677C4855BA80}"/>
              </a:ext>
            </a:extLst>
          </p:cNvPr>
          <p:cNvPicPr>
            <a:picLocks noChangeAspect="1"/>
          </p:cNvPicPr>
          <p:nvPr/>
        </p:nvPicPr>
        <p:blipFill>
          <a:blip r:embed="rId3"/>
          <a:stretch>
            <a:fillRect/>
          </a:stretch>
        </p:blipFill>
        <p:spPr>
          <a:xfrm>
            <a:off x="7648547" y="2457241"/>
            <a:ext cx="3734321" cy="3010320"/>
          </a:xfrm>
          <a:prstGeom prst="rect">
            <a:avLst/>
          </a:prstGeom>
        </p:spPr>
      </p:pic>
    </p:spTree>
    <p:extLst>
      <p:ext uri="{BB962C8B-B14F-4D97-AF65-F5344CB8AC3E}">
        <p14:creationId xmlns:p14="http://schemas.microsoft.com/office/powerpoint/2010/main" val="3944442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Dental Student Debt: </a:t>
            </a:r>
            <a:r>
              <a:rPr lang="en-US" sz="4000" dirty="0">
                <a:solidFill>
                  <a:srgbClr val="C00000"/>
                </a:solidFill>
              </a:rPr>
              <a:t>Impact on career choices </a:t>
            </a:r>
          </a:p>
        </p:txBody>
      </p:sp>
      <p:sp>
        <p:nvSpPr>
          <p:cNvPr id="4" name="Content Placeholder 2"/>
          <p:cNvSpPr>
            <a:spLocks noGrp="1"/>
          </p:cNvSpPr>
          <p:nvPr>
            <p:ph sz="quarter" idx="10"/>
          </p:nvPr>
        </p:nvSpPr>
        <p:spPr>
          <a:xfrm>
            <a:off x="4944532" y="1820334"/>
            <a:ext cx="6637867" cy="3217332"/>
          </a:xfrm>
        </p:spPr>
        <p:txBody>
          <a:bodyPr/>
          <a:lstStyle/>
          <a:p>
            <a:pPr marL="800080" lvl="1" indent="-342891">
              <a:spcBef>
                <a:spcPct val="50000"/>
              </a:spcBef>
              <a:buFont typeface="Arial" panose="020B0604020202020204" pitchFamily="34" charset="0"/>
              <a:buChar char="•"/>
            </a:pPr>
            <a:r>
              <a:rPr lang="en-US" sz="2300" dirty="0"/>
              <a:t>ADEA’s 2019 Survey of Dental School Seniors asked students to rank what influenced them to choose their professional path after graduating. </a:t>
            </a:r>
          </a:p>
          <a:p>
            <a:pPr marL="457189" lvl="1" indent="0">
              <a:spcBef>
                <a:spcPct val="50000"/>
              </a:spcBef>
              <a:buNone/>
            </a:pPr>
            <a:r>
              <a:rPr lang="en-US" sz="2300" b="1" dirty="0">
                <a:solidFill>
                  <a:srgbClr val="C00000"/>
                </a:solidFill>
              </a:rPr>
              <a:t>75.9% </a:t>
            </a:r>
            <a:r>
              <a:rPr lang="en-US" sz="2300" b="1" dirty="0">
                <a:solidFill>
                  <a:srgbClr val="153E6A"/>
                </a:solidFill>
              </a:rPr>
              <a:t>of respondents ranked level of educational debt either first or second. </a:t>
            </a:r>
          </a:p>
          <a:p>
            <a:pPr marL="800080" lvl="1" indent="-342891">
              <a:spcBef>
                <a:spcPct val="50000"/>
              </a:spcBef>
              <a:buFont typeface="Arial" panose="020B0604020202020204" pitchFamily="34" charset="0"/>
              <a:buChar char="•"/>
            </a:pPr>
            <a:r>
              <a:rPr lang="en-US" sz="2300" dirty="0"/>
              <a:t>This ranked above location, degree of autonomy in work, and job security. </a:t>
            </a:r>
          </a:p>
          <a:p>
            <a:pPr marL="857239" lvl="2" indent="0">
              <a:spcBef>
                <a:spcPct val="50000"/>
              </a:spcBef>
              <a:buNone/>
            </a:pPr>
            <a:endParaRPr lang="en-US" sz="2100" dirty="0"/>
          </a:p>
        </p:txBody>
      </p:sp>
      <p:pic>
        <p:nvPicPr>
          <p:cNvPr id="7" name="Picture 6" descr="Diagram&#10;&#10;Description automatically generated">
            <a:extLst>
              <a:ext uri="{FF2B5EF4-FFF2-40B4-BE49-F238E27FC236}">
                <a16:creationId xmlns:a16="http://schemas.microsoft.com/office/drawing/2014/main" id="{363565DD-325C-F86C-FB96-F078A3C17C1E}"/>
              </a:ext>
            </a:extLst>
          </p:cNvPr>
          <p:cNvPicPr>
            <a:picLocks noChangeAspect="1"/>
          </p:cNvPicPr>
          <p:nvPr/>
        </p:nvPicPr>
        <p:blipFill rotWithShape="1">
          <a:blip r:embed="rId3"/>
          <a:srcRect l="31802" t="13828" r="6658" b="7160"/>
          <a:stretch/>
        </p:blipFill>
        <p:spPr>
          <a:xfrm>
            <a:off x="609600" y="1921933"/>
            <a:ext cx="4172692" cy="3014134"/>
          </a:xfrm>
          <a:prstGeom prst="rect">
            <a:avLst/>
          </a:prstGeom>
        </p:spPr>
      </p:pic>
    </p:spTree>
    <p:extLst>
      <p:ext uri="{BB962C8B-B14F-4D97-AF65-F5344CB8AC3E}">
        <p14:creationId xmlns:p14="http://schemas.microsoft.com/office/powerpoint/2010/main" val="4067303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Dental Student Debt: </a:t>
            </a:r>
            <a:r>
              <a:rPr lang="en-US" sz="3500" dirty="0">
                <a:solidFill>
                  <a:srgbClr val="C00000"/>
                </a:solidFill>
              </a:rPr>
              <a:t>ASDA’s stance</a:t>
            </a:r>
          </a:p>
        </p:txBody>
      </p:sp>
      <p:sp>
        <p:nvSpPr>
          <p:cNvPr id="4" name="Content Placeholder 2"/>
          <p:cNvSpPr>
            <a:spLocks noGrp="1"/>
          </p:cNvSpPr>
          <p:nvPr>
            <p:ph sz="quarter" idx="10"/>
          </p:nvPr>
        </p:nvSpPr>
        <p:spPr/>
        <p:txBody>
          <a:bodyPr/>
          <a:lstStyle/>
          <a:p>
            <a:pPr>
              <a:spcBef>
                <a:spcPct val="50000"/>
              </a:spcBef>
            </a:pPr>
            <a:r>
              <a:rPr lang="en-US" sz="2800" b="1" dirty="0">
                <a:solidFill>
                  <a:srgbClr val="0079B8"/>
                </a:solidFill>
                <a:hlinkClick r:id="rId3">
                  <a:extLst>
                    <a:ext uri="{A12FA001-AC4F-418D-AE19-62706E023703}">
                      <ahyp:hlinkClr xmlns:ahyp="http://schemas.microsoft.com/office/drawing/2018/hyperlinkcolor" val="tx"/>
                    </a:ext>
                  </a:extLst>
                </a:hlinkClick>
              </a:rPr>
              <a:t>F-4 Dental Education Financing:</a:t>
            </a:r>
            <a:endParaRPr lang="en-US" sz="2800" b="1" dirty="0">
              <a:solidFill>
                <a:srgbClr val="0079B8"/>
              </a:solidFill>
            </a:endParaRPr>
          </a:p>
          <a:p>
            <a:pPr marL="457189" lvl="1" indent="0">
              <a:spcBef>
                <a:spcPct val="50000"/>
              </a:spcBef>
              <a:buNone/>
            </a:pPr>
            <a:r>
              <a:rPr lang="en-US" sz="2500" dirty="0"/>
              <a:t>ASDA supports initiatives to reduce the burden of debt for dental students. The association urges Congress, state legislatures and state dental associations to pass measures that include, but are not limited to:</a:t>
            </a:r>
          </a:p>
          <a:p>
            <a:pPr marL="1314439" lvl="2" indent="-457200">
              <a:spcBef>
                <a:spcPct val="50000"/>
              </a:spcBef>
              <a:buFont typeface="+mj-lt"/>
              <a:buAutoNum type="arabicPeriod"/>
            </a:pPr>
            <a:r>
              <a:rPr lang="en-US" sz="2500" dirty="0"/>
              <a:t>Reducing student loan interest rates;</a:t>
            </a:r>
          </a:p>
          <a:p>
            <a:pPr marL="1314439" lvl="2" indent="-457200">
              <a:spcBef>
                <a:spcPct val="50000"/>
              </a:spcBef>
              <a:buFont typeface="+mj-lt"/>
              <a:buAutoNum type="arabicPeriod"/>
            </a:pPr>
            <a:r>
              <a:rPr lang="en-US" sz="2500" dirty="0"/>
              <a:t>Providing refinancing opportunities to borrowers;</a:t>
            </a:r>
          </a:p>
          <a:p>
            <a:pPr marL="1314439" lvl="2" indent="-457200">
              <a:spcBef>
                <a:spcPct val="50000"/>
              </a:spcBef>
              <a:buFont typeface="+mj-lt"/>
              <a:buAutoNum type="arabicPeriod"/>
            </a:pPr>
            <a:r>
              <a:rPr lang="en-US" sz="2500" dirty="0"/>
              <a:t>Providing opportunities for loan forgiveness, scholarships, grants and tax deductibility.</a:t>
            </a:r>
          </a:p>
        </p:txBody>
      </p:sp>
    </p:spTree>
    <p:extLst>
      <p:ext uri="{BB962C8B-B14F-4D97-AF65-F5344CB8AC3E}">
        <p14:creationId xmlns:p14="http://schemas.microsoft.com/office/powerpoint/2010/main" val="972013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ASDA’s efforts</a:t>
            </a:r>
          </a:p>
        </p:txBody>
      </p:sp>
      <p:sp>
        <p:nvSpPr>
          <p:cNvPr id="4" name="Content Placeholder 2"/>
          <p:cNvSpPr>
            <a:spLocks noGrp="1"/>
          </p:cNvSpPr>
          <p:nvPr>
            <p:ph sz="quarter" idx="10"/>
          </p:nvPr>
        </p:nvSpPr>
        <p:spPr>
          <a:xfrm>
            <a:off x="454961" y="3229399"/>
            <a:ext cx="11430000" cy="2823632"/>
          </a:xfrm>
        </p:spPr>
        <p:txBody>
          <a:bodyPr/>
          <a:lstStyle/>
          <a:p>
            <a:pPr>
              <a:spcBef>
                <a:spcPct val="50000"/>
              </a:spcBef>
            </a:pPr>
            <a:r>
              <a:rPr lang="en-US" sz="2300" b="1" dirty="0">
                <a:solidFill>
                  <a:srgbClr val="0079B8"/>
                </a:solidFill>
              </a:rPr>
              <a:t>The Resident Education Deferred Interest (REDI) Act</a:t>
            </a:r>
          </a:p>
          <a:p>
            <a:pPr>
              <a:spcBef>
                <a:spcPct val="50000"/>
              </a:spcBef>
            </a:pPr>
            <a:r>
              <a:rPr lang="en-US" sz="2100" dirty="0"/>
              <a:t>This legislation would allow medical and dental residents to defer their student loans, interest-free, during residency. </a:t>
            </a:r>
          </a:p>
          <a:p>
            <a:pPr marL="800080" lvl="1" indent="-342891">
              <a:spcBef>
                <a:spcPct val="50000"/>
              </a:spcBef>
              <a:buFont typeface="Arial" panose="020B0604020202020204" pitchFamily="34" charset="0"/>
              <a:buChar char="•"/>
            </a:pPr>
            <a:r>
              <a:rPr lang="en-US" sz="2100" dirty="0"/>
              <a:t>ASDA lobbied for this bill at Lobby Day in 2021, 2022 and 2023</a:t>
            </a:r>
            <a:endParaRPr lang="en-US" sz="2400" dirty="0"/>
          </a:p>
          <a:p>
            <a:pPr marL="800080" lvl="1" indent="-342891">
              <a:spcBef>
                <a:spcPct val="50000"/>
              </a:spcBef>
              <a:buFont typeface="Arial" panose="020B0604020202020204" pitchFamily="34" charset="0"/>
              <a:buChar char="•"/>
            </a:pPr>
            <a:r>
              <a:rPr lang="en-US" sz="2100" dirty="0"/>
              <a:t>ASDA has signed onto several coalition letters and has been listed as a supporting organization for the REDI Act many times. </a:t>
            </a:r>
          </a:p>
        </p:txBody>
      </p:sp>
      <p:sp>
        <p:nvSpPr>
          <p:cNvPr id="6" name="Content Placeholder 2">
            <a:extLst>
              <a:ext uri="{FF2B5EF4-FFF2-40B4-BE49-F238E27FC236}">
                <a16:creationId xmlns:a16="http://schemas.microsoft.com/office/drawing/2014/main" id="{7D6FCA26-7C2B-6422-F410-52E985DC5B10}"/>
              </a:ext>
            </a:extLst>
          </p:cNvPr>
          <p:cNvSpPr txBox="1">
            <a:spLocks/>
          </p:cNvSpPr>
          <p:nvPr/>
        </p:nvSpPr>
        <p:spPr>
          <a:xfrm>
            <a:off x="609600" y="1425666"/>
            <a:ext cx="6299200" cy="1554601"/>
          </a:xfrm>
          <a:prstGeom prst="rect">
            <a:avLst/>
          </a:prstGeom>
        </p:spPr>
        <p:txBody>
          <a:bodyPr vert="horz"/>
          <a:lstStyle>
            <a:lvl1pPr marL="0" indent="0" algn="l" defTabSz="457200" rtl="0" eaLnBrk="1" fontAlgn="base" hangingPunct="1">
              <a:spcBef>
                <a:spcPct val="20000"/>
              </a:spcBef>
              <a:spcAft>
                <a:spcPct val="0"/>
              </a:spcAft>
              <a:buFont typeface="Arial" charset="0"/>
              <a:buNone/>
              <a:defRPr sz="3200" b="0" i="0" kern="1200">
                <a:solidFill>
                  <a:schemeClr val="tx1"/>
                </a:solidFill>
                <a:latin typeface="+mn-lt"/>
                <a:ea typeface="ＭＳ Ｐゴシック" charset="0"/>
                <a:cs typeface="Helvetica Neue"/>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50000"/>
              </a:spcBef>
            </a:pPr>
            <a:r>
              <a:rPr lang="en-US" sz="2300" b="1" dirty="0">
                <a:solidFill>
                  <a:srgbClr val="0F334A"/>
                </a:solidFill>
              </a:rPr>
              <a:t>Students and dentists have lobbied members of Congress in support of several bills pertaining to student loans at ASDA and the ADA’s annual Lobby Day in Washington, D.C.</a:t>
            </a:r>
          </a:p>
        </p:txBody>
      </p:sp>
      <p:pic>
        <p:nvPicPr>
          <p:cNvPr id="8" name="Picture 7" descr="A white building with columns and a flag in front of it&#10;&#10;Description automatically generated with medium confidence">
            <a:extLst>
              <a:ext uri="{FF2B5EF4-FFF2-40B4-BE49-F238E27FC236}">
                <a16:creationId xmlns:a16="http://schemas.microsoft.com/office/drawing/2014/main" id="{FF8702B2-E099-613F-3985-46690AD0F364}"/>
              </a:ext>
            </a:extLst>
          </p:cNvPr>
          <p:cNvPicPr>
            <a:picLocks noChangeAspect="1"/>
          </p:cNvPicPr>
          <p:nvPr/>
        </p:nvPicPr>
        <p:blipFill>
          <a:blip r:embed="rId3"/>
          <a:stretch>
            <a:fillRect/>
          </a:stretch>
        </p:blipFill>
        <p:spPr>
          <a:xfrm>
            <a:off x="7218078" y="633990"/>
            <a:ext cx="4518961" cy="2851053"/>
          </a:xfrm>
          <a:prstGeom prst="rect">
            <a:avLst/>
          </a:prstGeom>
        </p:spPr>
      </p:pic>
    </p:spTree>
    <p:extLst>
      <p:ext uri="{BB962C8B-B14F-4D97-AF65-F5344CB8AC3E}">
        <p14:creationId xmlns:p14="http://schemas.microsoft.com/office/powerpoint/2010/main" val="1246202721"/>
      </p:ext>
    </p:extLst>
  </p:cSld>
  <p:clrMapOvr>
    <a:masterClrMapping/>
  </p:clrMapOvr>
</p:sld>
</file>

<file path=ppt/theme/theme1.xml><?xml version="1.0" encoding="utf-8"?>
<a:theme xmlns:a="http://schemas.openxmlformats.org/drawingml/2006/main" name="American Student Dental Associ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ASDA Annual Session 2015 template</Template>
  <TotalTime>1024</TotalTime>
  <Words>1757</Words>
  <Application>Microsoft Office PowerPoint</Application>
  <PresentationFormat>Widescreen</PresentationFormat>
  <Paragraphs>170</Paragraphs>
  <Slides>19</Slides>
  <Notes>17</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31" baseType="lpstr">
      <vt:lpstr>-apple-system</vt:lpstr>
      <vt:lpstr>Arial</vt:lpstr>
      <vt:lpstr>Avenir LT W01 65 Medium</vt:lpstr>
      <vt:lpstr>Calibri</vt:lpstr>
      <vt:lpstr>Calibri Light</vt:lpstr>
      <vt:lpstr>Chalkduster</vt:lpstr>
      <vt:lpstr>igbr-Avenir LT 35 Light</vt:lpstr>
      <vt:lpstr>Montserrat</vt:lpstr>
      <vt:lpstr>Roboto</vt:lpstr>
      <vt:lpstr>Source Sans Pro Web</vt:lpstr>
      <vt:lpstr>American Student Dental Association</vt:lpstr>
      <vt:lpstr>Acrobat Document</vt:lpstr>
      <vt:lpstr>ASDA Advocacy presents</vt:lpstr>
      <vt:lpstr>Dental Student Debt: the facts</vt:lpstr>
      <vt:lpstr>Student Debt </vt:lpstr>
      <vt:lpstr>Dental Student Debt: how did we get here?</vt:lpstr>
      <vt:lpstr>Dental Student Debt: how did we get here?</vt:lpstr>
      <vt:lpstr>Dental Student Debt: why does it matter?</vt:lpstr>
      <vt:lpstr>Dental Student Debt: Impact on career choices </vt:lpstr>
      <vt:lpstr>Dental Student Debt: ASDA’s stance</vt:lpstr>
      <vt:lpstr>ASDA’s efforts</vt:lpstr>
      <vt:lpstr>ASDA’s efforts</vt:lpstr>
      <vt:lpstr>ASDA’s efforts: COVID-19</vt:lpstr>
      <vt:lpstr>Dental Student Debt: Stay informed </vt:lpstr>
      <vt:lpstr>Dental Student Debt: Loan forgiveness and repayment programs  </vt:lpstr>
      <vt:lpstr>Dental Student Debt: Loan forgiveness and repayment programs  </vt:lpstr>
      <vt:lpstr>Dental Student Debt: Loan forgiveness and repayment programs  </vt:lpstr>
      <vt:lpstr>Get Involved</vt:lpstr>
      <vt:lpstr>Dental Student Debt: In summary </vt:lpstr>
      <vt:lpstr>Resources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title</dc:title>
  <dc:creator>Kerri Richardson</dc:creator>
  <cp:lastModifiedBy>Robin Lieberman</cp:lastModifiedBy>
  <cp:revision>39</cp:revision>
  <dcterms:created xsi:type="dcterms:W3CDTF">2015-11-30T15:50:51Z</dcterms:created>
  <dcterms:modified xsi:type="dcterms:W3CDTF">2023-05-04T15:39:44Z</dcterms:modified>
</cp:coreProperties>
</file>