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87" r:id="rId4"/>
    <p:sldId id="290" r:id="rId5"/>
    <p:sldId id="288" r:id="rId6"/>
    <p:sldId id="289" r:id="rId7"/>
    <p:sldId id="291" r:id="rId8"/>
    <p:sldId id="292" r:id="rId9"/>
    <p:sldId id="293" r:id="rId10"/>
    <p:sldId id="284" r:id="rId1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9F3E5E-F5C4-E79A-397D-7283CA4D6139}" name="Kate Buckley" initials="KB" userId="S::kate@asdanet.org::93d80368-d8a4-4002-b380-b294045e8ddc" providerId="AD"/>
  <p188:author id="{0CEA8084-4CE6-FE9D-9B67-11509F7DB447}" name="Robin Lieberman" initials="RL" userId="S::robin@asdanet.org::bdf91e91-0252-47db-8aab-08fea11268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B8"/>
    <a:srgbClr val="0F334A"/>
    <a:srgbClr val="E6ECEB"/>
    <a:srgbClr val="153E6A"/>
    <a:srgbClr val="ACC850"/>
    <a:srgbClr val="BACAC7"/>
    <a:srgbClr val="174D79"/>
    <a:srgbClr val="047EC8"/>
    <a:srgbClr val="FFB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63951" autoAdjust="0"/>
  </p:normalViewPr>
  <p:slideViewPr>
    <p:cSldViewPr snapToGrid="0" snapToObjects="1">
      <p:cViewPr varScale="1">
        <p:scale>
          <a:sx n="73" d="100"/>
          <a:sy n="73" d="100"/>
        </p:scale>
        <p:origin x="174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08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32F4-90CB-44D8-A914-ACC01156B61F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8343B-7716-47AD-9E6F-49DB48B8D9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07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0A790-FAF5-4737-A49F-4C654BD1F972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497C4-FCD5-4889-BBA0-FE30837C9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0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1200" dirty="0"/>
              <a:t>USE THIS SLIDE AS YOUR OPENING SCREEN.</a:t>
            </a:r>
          </a:p>
          <a:p>
            <a:pPr eaLnBrk="1" hangingPunct="1">
              <a:spcBef>
                <a:spcPct val="0"/>
              </a:spcBef>
            </a:pPr>
            <a:endParaRPr lang="en-US" alt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02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2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7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7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8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join, you will need to provide your </a:t>
            </a:r>
            <a:r>
              <a:rPr lang="en-US" b="1" dirty="0"/>
              <a:t>name, email, chapter, grad year, home address and the date you signed up. </a:t>
            </a:r>
            <a:r>
              <a:rPr lang="en-US" b="0" dirty="0"/>
              <a:t>You have the option to sign up for text alerts by selecting the </a:t>
            </a:r>
            <a:r>
              <a:rPr lang="en-US" b="1" dirty="0"/>
              <a:t>Send me text alerts </a:t>
            </a:r>
            <a:r>
              <a:rPr lang="en-US" b="0" dirty="0"/>
              <a:t>checkbox and providing your mobile number.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70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r>
              <a:rPr lang="en-US" dirty="0"/>
              <a:t>Go to the Bills page and search “Medicaid” under federal bills.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You can view past legislation on ASDA’s </a:t>
            </a:r>
            <a:r>
              <a:rPr lang="en-US" b="0" i="0" dirty="0">
                <a:solidFill>
                  <a:srgbClr val="5A6067"/>
                </a:solidFill>
                <a:effectLst/>
                <a:latin typeface="Open Sans" panose="020B0606030504020204" pitchFamily="34" charset="0"/>
              </a:rPr>
              <a:t>Legislation and Letter Archive: </a:t>
            </a:r>
            <a:r>
              <a:rPr lang="en-US" b="1" i="0" dirty="0">
                <a:solidFill>
                  <a:srgbClr val="5A6067"/>
                </a:solidFill>
                <a:effectLst/>
                <a:latin typeface="Open Sans" panose="020B0606030504020204" pitchFamily="34" charset="0"/>
              </a:rPr>
              <a:t>https://www.asdanet.org/index/get-involved/advocate/legislation-and-letter-archive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composed letter on next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information will appear automatically once you create a profile.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46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497C4-FCD5-4889-BBA0-FE30837C9E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3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0" y="0"/>
            <a:ext cx="2504661" cy="6858000"/>
          </a:xfrm>
          <a:prstGeom prst="rect">
            <a:avLst/>
          </a:prstGeom>
          <a:pattFill prst="pct5">
            <a:fgClr>
              <a:srgbClr val="153E6A"/>
            </a:fgClr>
            <a:bgClr>
              <a:srgbClr val="153E6A"/>
            </a:bgClr>
          </a:pattFill>
          <a:ln>
            <a:solidFill>
              <a:srgbClr val="153E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53E6A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782955" y="1778613"/>
            <a:ext cx="8799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 b="1" i="0" baseline="0">
                <a:solidFill>
                  <a:srgbClr val="153E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82955" y="3335468"/>
            <a:ext cx="8004313" cy="10509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 i="0" baseline="0">
                <a:solidFill>
                  <a:srgbClr val="0079B8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00" y="5078254"/>
            <a:ext cx="2974531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9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33851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rgbClr val="0079B8"/>
                </a:solidFill>
                <a:latin typeface="+mj-lt"/>
                <a:cs typeface="Helvetica Neue Black Condense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609600" y="1612901"/>
            <a:ext cx="10972800" cy="427037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="0" i="0">
                <a:latin typeface="+mn-lt"/>
                <a:cs typeface="Helvetica Neue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276513"/>
            <a:ext cx="12192000" cy="581487"/>
          </a:xfrm>
          <a:prstGeom prst="rect">
            <a:avLst/>
          </a:prstGeom>
          <a:solidFill>
            <a:srgbClr val="153E6A"/>
          </a:solidFill>
          <a:ln>
            <a:solidFill>
              <a:srgbClr val="153E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53E6A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57454" y="6446572"/>
            <a:ext cx="4731798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AMERICAN</a:t>
            </a:r>
            <a:r>
              <a:rPr lang="en-US" sz="1500" b="1" baseline="0" dirty="0">
                <a:solidFill>
                  <a:schemeClr val="bg1"/>
                </a:solidFill>
              </a:rPr>
              <a:t> STUDENT DENTAL ASSOCIATION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0D07D5-F1FC-7243-A980-EA820B217B52}"/>
              </a:ext>
            </a:extLst>
          </p:cNvPr>
          <p:cNvSpPr txBox="1"/>
          <p:nvPr userDrawn="1"/>
        </p:nvSpPr>
        <p:spPr>
          <a:xfrm>
            <a:off x="11299715" y="6405776"/>
            <a:ext cx="574456" cy="404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800" b="0" i="0" dirty="0">
                <a:solidFill>
                  <a:srgbClr val="ACC8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b="1" i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099A2A1F-9EB0-0A45-9834-0B0D41622D35}" type="slidenum">
              <a:rPr lang="en-US" sz="1800" b="1" i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18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9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Chalkduster"/>
          <a:ea typeface="ＭＳ Ｐゴシック" charset="0"/>
          <a:cs typeface="Chalkduster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danet.org/index/get-involved/advocate/advocacy-certificate-progra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danet.org/ASDAac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danet.org/ASDAac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 bwMode="auto">
          <a:xfrm>
            <a:off x="2991004" y="1344902"/>
            <a:ext cx="9134062" cy="21796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+mj-ea"/>
              </a:rPr>
              <a:t>ASDA Action 101</a:t>
            </a:r>
            <a:endParaRPr lang="en-US" dirty="0">
              <a:solidFill>
                <a:srgbClr val="153E6A"/>
              </a:solidFill>
              <a:latin typeface="Helvetica Neue Black Condensed" charset="0"/>
              <a:cs typeface="Helvetica Neue Black Condensed" charset="0"/>
            </a:endParaRPr>
          </a:p>
        </p:txBody>
      </p:sp>
      <p:sp>
        <p:nvSpPr>
          <p:cNvPr id="717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2991003" y="2843157"/>
            <a:ext cx="8218863" cy="10509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dirty="0">
                <a:latin typeface="Calibri" panose="020F0502020204030204" pitchFamily="34" charset="0"/>
                <a:ea typeface="+mj-ea"/>
              </a:rPr>
              <a:t>SPEAKER NAME, CHAPTER</a:t>
            </a:r>
            <a:endParaRPr lang="en-US" sz="3900" i="1" dirty="0">
              <a:solidFill>
                <a:srgbClr val="0079B8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3" descr="ASDAAdvocacy_Logo.png">
            <a:extLst>
              <a:ext uri="{FF2B5EF4-FFF2-40B4-BE49-F238E27FC236}">
                <a16:creationId xmlns:a16="http://schemas.microsoft.com/office/drawing/2014/main" id="{5BDF9F1B-068F-ACB6-A1D9-A87CFC9DD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7" y="169334"/>
            <a:ext cx="16271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 bwMode="auto">
          <a:xfrm>
            <a:off x="3057938" y="1649702"/>
            <a:ext cx="9134062" cy="21796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7200" dirty="0">
                <a:latin typeface="Calibri" panose="020F0502020204030204" pitchFamily="34" charset="0"/>
                <a:ea typeface="+mj-ea"/>
              </a:rPr>
              <a:t>Thank you!</a:t>
            </a:r>
            <a:endParaRPr lang="en-US" sz="7200" dirty="0">
              <a:solidFill>
                <a:srgbClr val="153E6A"/>
              </a:solidFill>
              <a:latin typeface="Helvetica Neue Black Condensed" charset="0"/>
              <a:cs typeface="Helvetica Neue Black Condensed" charset="0"/>
            </a:endParaRPr>
          </a:p>
        </p:txBody>
      </p:sp>
      <p:pic>
        <p:nvPicPr>
          <p:cNvPr id="2" name="Picture 3" descr="ASDAAdvocacy_Logo.png">
            <a:extLst>
              <a:ext uri="{FF2B5EF4-FFF2-40B4-BE49-F238E27FC236}">
                <a16:creationId xmlns:a16="http://schemas.microsoft.com/office/drawing/2014/main" id="{9BDB5C59-7F8E-E91D-D88F-662CD3955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7" y="169334"/>
            <a:ext cx="16271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72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ASDA 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481518"/>
            <a:ext cx="10972800" cy="4512881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rgbClr val="0F334A"/>
                </a:solidFill>
              </a:rPr>
              <a:t>ASDA Action is ASDA’s grassroots advocacy software. 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Joining ASDA Action is the most efficient way to stay informed on critical issues that impact dental students and the dental profession.</a:t>
            </a:r>
            <a:endParaRPr lang="en-US" sz="2500" b="1" dirty="0">
              <a:solidFill>
                <a:srgbClr val="0F334A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F334A"/>
                </a:solidFill>
              </a:rPr>
              <a:t>With ASDA Action you can:</a:t>
            </a:r>
            <a:endParaRPr lang="en-US" sz="2100" dirty="0"/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9B8"/>
                </a:solidFill>
              </a:rPr>
              <a:t>Contact your legislator </a:t>
            </a:r>
            <a:r>
              <a:rPr lang="en-US" sz="2100" dirty="0"/>
              <a:t>with a letter and ask them to co-sponsor a bill.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9B8"/>
                </a:solidFill>
              </a:rPr>
              <a:t>Look up any state or federal bill </a:t>
            </a:r>
            <a:r>
              <a:rPr lang="en-US" sz="2100" dirty="0"/>
              <a:t>that impacts dental students or the dental profession.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View bills that ASDA supports, monitors, or opposes.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9B8"/>
                </a:solidFill>
              </a:rPr>
              <a:t>Sign up for text alerts</a:t>
            </a:r>
            <a:r>
              <a:rPr lang="en-US" sz="2100" dirty="0"/>
              <a:t> to stay on top of ASDA advocacy efforts.</a:t>
            </a:r>
          </a:p>
          <a:p>
            <a:pPr indent="-285761">
              <a:spcBef>
                <a:spcPct val="50000"/>
              </a:spcBef>
            </a:pPr>
            <a:endParaRPr lang="en-US" sz="2900" dirty="0"/>
          </a:p>
          <a:p>
            <a:endParaRPr lang="en-US" dirty="0"/>
          </a:p>
        </p:txBody>
      </p:sp>
      <p:pic>
        <p:nvPicPr>
          <p:cNvPr id="9" name="Picture 8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36188376-3687-78CE-0719-B976B29E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219" y="-180561"/>
            <a:ext cx="3078248" cy="21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ASDA 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481518"/>
            <a:ext cx="10972800" cy="4512881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rgbClr val="0F334A"/>
                </a:solidFill>
              </a:rPr>
              <a:t>ASDA Action also has election tools that allow you to: 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Look up who your elected officials are.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Look up your candidates running for office.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Register to vote. 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Find you polling location. </a:t>
            </a:r>
            <a:endParaRPr lang="en-US" sz="2900" dirty="0"/>
          </a:p>
          <a:p>
            <a:endParaRPr lang="en-US" dirty="0"/>
          </a:p>
        </p:txBody>
      </p:sp>
      <p:pic>
        <p:nvPicPr>
          <p:cNvPr id="9" name="Picture 8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36188376-3687-78CE-0719-B976B29E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219" y="-180561"/>
            <a:ext cx="3078248" cy="2181159"/>
          </a:xfrm>
          <a:prstGeom prst="rect">
            <a:avLst/>
          </a:prstGeom>
        </p:spPr>
      </p:pic>
      <p:pic>
        <p:nvPicPr>
          <p:cNvPr id="7" name="Picture 6" descr="A group of people putting papers in a ballot box&#10;&#10;Description automatically generated with low confidence">
            <a:extLst>
              <a:ext uri="{FF2B5EF4-FFF2-40B4-BE49-F238E27FC236}">
                <a16:creationId xmlns:a16="http://schemas.microsoft.com/office/drawing/2014/main" id="{09017DC1-E959-065A-D0B1-F935533F6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766" y="2282998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48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sign up for ASDA 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64100" y="1481518"/>
            <a:ext cx="7061200" cy="4512881"/>
          </a:xfrm>
        </p:spPr>
        <p:txBody>
          <a:bodyPr/>
          <a:lstStyle/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ASDA Action allows you to participate in the discussion and legislative process that impacts your life as a dental student and future dentist. 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The software makes it easy to connect with legislators on the issues that matter to you. 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ASDA Action’s text alert system will keep you informed on critical issues. </a:t>
            </a:r>
          </a:p>
          <a:p>
            <a:pPr marL="800080" lvl="1" indent="-34289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Your advocacy efforts will earn you points in the </a:t>
            </a:r>
            <a:r>
              <a:rPr lang="en-US" sz="2100" dirty="0">
                <a:solidFill>
                  <a:srgbClr val="0079B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Advocacy Certificate Program </a:t>
            </a:r>
            <a:r>
              <a:rPr lang="en-US" sz="2100" dirty="0"/>
              <a:t>when you sign up for text alerts or send a letter to your legislator. </a:t>
            </a:r>
            <a:endParaRPr lang="en-US" sz="2900" dirty="0"/>
          </a:p>
          <a:p>
            <a:endParaRPr lang="en-US" dirty="0"/>
          </a:p>
        </p:txBody>
      </p:sp>
      <p:pic>
        <p:nvPicPr>
          <p:cNvPr id="5" name="Picture 4" descr="A red megaphone on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D3A0A0A8-DE7B-4D0C-699E-D12590B6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17" y="1727200"/>
            <a:ext cx="4618567" cy="30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sign up?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481518"/>
            <a:ext cx="7948612" cy="4512881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rgbClr val="0F334A"/>
                </a:solidFill>
              </a:rPr>
              <a:t>To join ASDA Action: 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500" dirty="0"/>
              <a:t>Go to </a:t>
            </a:r>
            <a:r>
              <a:rPr lang="en-US" sz="2500" b="1" dirty="0">
                <a:solidFill>
                  <a:srgbClr val="0079B8"/>
                </a:solidFill>
              </a:rPr>
              <a:t>asdanet.org/asdaaction 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500" dirty="0"/>
              <a:t>Select the </a:t>
            </a:r>
            <a:r>
              <a:rPr lang="en-US" sz="2500" b="1" dirty="0">
                <a:solidFill>
                  <a:srgbClr val="0079B8"/>
                </a:solidFill>
              </a:rPr>
              <a:t>Sign up for Alerts </a:t>
            </a:r>
            <a:r>
              <a:rPr lang="en-US" sz="2500" dirty="0"/>
              <a:t>button at the top of the homepage. 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500" b="1" dirty="0">
                <a:solidFill>
                  <a:srgbClr val="0079B8"/>
                </a:solidFill>
              </a:rPr>
              <a:t>Fill out the petition </a:t>
            </a:r>
            <a:r>
              <a:rPr lang="en-US" sz="2500" dirty="0"/>
              <a:t>on the right-hand side of the page.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A06F7-4FA3-3479-E178-DFCB47433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306" y="0"/>
            <a:ext cx="3024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ASDA Action: </a:t>
            </a:r>
            <a:r>
              <a:rPr lang="en-US" sz="4000" dirty="0">
                <a:solidFill>
                  <a:srgbClr val="C00000"/>
                </a:solidFill>
              </a:rPr>
              <a:t>Search for a bill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599" y="1481518"/>
            <a:ext cx="4840103" cy="4512881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rgbClr val="0F334A"/>
                </a:solidFill>
              </a:rPr>
              <a:t>To search for current federal and state bills: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100" dirty="0"/>
              <a:t>Click the </a:t>
            </a:r>
            <a:r>
              <a:rPr lang="en-US" sz="2100" b="1" dirty="0">
                <a:solidFill>
                  <a:srgbClr val="0079B8"/>
                </a:solidFill>
              </a:rPr>
              <a:t>Bills</a:t>
            </a:r>
            <a:r>
              <a:rPr lang="en-US" sz="2100" dirty="0"/>
              <a:t> tab on the ASDA Action </a:t>
            </a:r>
            <a:r>
              <a:rPr lang="en-US" sz="2100" b="1" dirty="0">
                <a:solidFill>
                  <a:srgbClr val="0079B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Homepage</a:t>
            </a:r>
            <a:r>
              <a:rPr lang="en-US" sz="2100" b="1" dirty="0"/>
              <a:t> 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100" dirty="0"/>
              <a:t>Search for a bill using the search bar under </a:t>
            </a:r>
            <a:r>
              <a:rPr lang="en-US" sz="2100" b="1" dirty="0">
                <a:solidFill>
                  <a:srgbClr val="0079B8"/>
                </a:solidFill>
              </a:rPr>
              <a:t>Find Legislation. </a:t>
            </a:r>
          </a:p>
          <a:p>
            <a:pPr marL="1314439" lvl="2" indent="-457200">
              <a:spcBef>
                <a:spcPct val="50000"/>
              </a:spcBef>
            </a:pPr>
            <a:r>
              <a:rPr lang="en-US" sz="2100" dirty="0"/>
              <a:t>The dropdown menu allows you to search by state. </a:t>
            </a:r>
          </a:p>
          <a:p>
            <a:pPr marL="857239" lvl="2" indent="0">
              <a:spcBef>
                <a:spcPct val="50000"/>
              </a:spcBef>
              <a:buNone/>
            </a:pPr>
            <a:endParaRPr lang="en-US" sz="2100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F7D7A-7539-FBA1-B946-0E8FC3B3C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152"/>
          <a:stretch/>
        </p:blipFill>
        <p:spPr>
          <a:xfrm>
            <a:off x="5449703" y="1312188"/>
            <a:ext cx="6132697" cy="337779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83FE07-1F95-9768-42C7-353F8DAF15B0}"/>
              </a:ext>
            </a:extLst>
          </p:cNvPr>
          <p:cNvSpPr/>
          <p:nvPr/>
        </p:nvSpPr>
        <p:spPr>
          <a:xfrm>
            <a:off x="7993626" y="2433484"/>
            <a:ext cx="3805084" cy="53094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880C54-B712-043A-2E7B-F62D5C33896C}"/>
              </a:ext>
            </a:extLst>
          </p:cNvPr>
          <p:cNvSpPr txBox="1">
            <a:spLocks/>
          </p:cNvSpPr>
          <p:nvPr/>
        </p:nvSpPr>
        <p:spPr>
          <a:xfrm>
            <a:off x="476864" y="5152103"/>
            <a:ext cx="10599175" cy="451288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Helvetica Neue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rgbClr val="0F334A"/>
                </a:solidFill>
              </a:rPr>
              <a:t>You can also view key legislation by category on the Bills page. </a:t>
            </a:r>
          </a:p>
          <a:p>
            <a:pPr marL="857239" lvl="2" indent="0">
              <a:spcBef>
                <a:spcPct val="50000"/>
              </a:spcBef>
              <a:buFont typeface="Arial" charset="0"/>
              <a:buNone/>
            </a:pPr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87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ASDA Action: </a:t>
            </a:r>
            <a:r>
              <a:rPr lang="en-US" sz="4000" dirty="0">
                <a:solidFill>
                  <a:srgbClr val="C00000"/>
                </a:solidFill>
              </a:rPr>
              <a:t>Send a letter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33978" y="1344531"/>
            <a:ext cx="10972800" cy="5016534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rgbClr val="0F334A"/>
                </a:solidFill>
              </a:rPr>
              <a:t>To send a letter on key legislation 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100" dirty="0"/>
              <a:t>Click the </a:t>
            </a:r>
            <a:r>
              <a:rPr lang="en-US" sz="2100" b="1" dirty="0">
                <a:solidFill>
                  <a:srgbClr val="0079B8"/>
                </a:solidFill>
              </a:rPr>
              <a:t>Federal Campaigns</a:t>
            </a:r>
            <a:r>
              <a:rPr lang="en-US" sz="2100" dirty="0"/>
              <a:t> tab on the ASDA Action </a:t>
            </a:r>
            <a:r>
              <a:rPr lang="en-US" sz="2100" b="1" dirty="0">
                <a:solidFill>
                  <a:srgbClr val="0079B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Homepage</a:t>
            </a:r>
            <a:r>
              <a:rPr lang="en-US" sz="2100" b="1" dirty="0">
                <a:solidFill>
                  <a:srgbClr val="0079B8"/>
                </a:solidFill>
              </a:rPr>
              <a:t>.</a:t>
            </a:r>
            <a:r>
              <a:rPr lang="en-US" sz="2100" b="1" dirty="0"/>
              <a:t> 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100" dirty="0"/>
              <a:t>Select the legislation you would like to contact your official about. </a:t>
            </a:r>
          </a:p>
          <a:p>
            <a:pPr marL="914389" lvl="1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100" dirty="0"/>
              <a:t>Compose your message using the tool on the right-hand side of the page.</a:t>
            </a:r>
          </a:p>
          <a:p>
            <a:pPr marL="1314439" lvl="2" indent="-457200">
              <a:spcBef>
                <a:spcPct val="50000"/>
              </a:spcBef>
            </a:pPr>
            <a:r>
              <a:rPr lang="en-US" sz="2100" dirty="0"/>
              <a:t>ASDA Action provides a pre-written letter, but you can choose to write your own message. </a:t>
            </a:r>
          </a:p>
          <a:p>
            <a:pPr marL="1314439" lvl="2" indent="-457200">
              <a:spcBef>
                <a:spcPct val="50000"/>
              </a:spcBef>
            </a:pPr>
            <a:r>
              <a:rPr lang="en-US" sz="2100" dirty="0"/>
              <a:t>ASDA Action will automatically address the letter to your local officials based on your home address.</a:t>
            </a:r>
          </a:p>
          <a:p>
            <a:pPr marL="1314439" lvl="2" indent="-457200">
              <a:spcBef>
                <a:spcPct val="50000"/>
              </a:spcBef>
            </a:pPr>
            <a:r>
              <a:rPr lang="en-US" sz="2100" dirty="0"/>
              <a:t>The letter composition tool pre-populates your contact information.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DFBA96-4E04-AA51-BDD4-9C035459B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983" y="154825"/>
            <a:ext cx="3788229" cy="6115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501C9-C55E-4AE6-4254-F5E748972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440"/>
          <a:stretch/>
        </p:blipFill>
        <p:spPr>
          <a:xfrm>
            <a:off x="6032863" y="5211015"/>
            <a:ext cx="3415024" cy="65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3303A-8D63-F35F-79A0-F97514AFE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46"/>
          <a:stretch/>
        </p:blipFill>
        <p:spPr>
          <a:xfrm>
            <a:off x="5969726" y="234008"/>
            <a:ext cx="3541298" cy="497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9467" y="658558"/>
            <a:ext cx="11236475" cy="5318909"/>
          </a:xfrm>
        </p:spPr>
        <p:txBody>
          <a:bodyPr/>
          <a:lstStyle/>
          <a:p>
            <a:endParaRPr lang="en-US" sz="3200" b="1" dirty="0">
              <a:solidFill>
                <a:srgbClr val="0F334A"/>
              </a:solidFill>
            </a:endParaRPr>
          </a:p>
          <a:p>
            <a:endParaRPr lang="en-US" b="1" dirty="0">
              <a:solidFill>
                <a:srgbClr val="0F334A"/>
              </a:solidFill>
            </a:endParaRPr>
          </a:p>
          <a:p>
            <a:endParaRPr lang="en-US" sz="3200" b="1" dirty="0">
              <a:solidFill>
                <a:srgbClr val="0F334A"/>
              </a:solidFill>
            </a:endParaRPr>
          </a:p>
          <a:p>
            <a:endParaRPr lang="en-US" b="1" dirty="0">
              <a:solidFill>
                <a:srgbClr val="0F334A"/>
              </a:solidFill>
            </a:endParaRPr>
          </a:p>
          <a:p>
            <a:endParaRPr lang="en-US" sz="3200" b="1" dirty="0">
              <a:solidFill>
                <a:srgbClr val="0F334A"/>
              </a:solidFill>
            </a:endParaRPr>
          </a:p>
          <a:p>
            <a:endParaRPr lang="en-US" b="1" dirty="0">
              <a:solidFill>
                <a:srgbClr val="0F334A"/>
              </a:solidFill>
            </a:endParaRPr>
          </a:p>
          <a:p>
            <a:endParaRPr lang="en-US" b="1" dirty="0">
              <a:solidFill>
                <a:srgbClr val="0F334A"/>
              </a:solidFill>
            </a:endParaRPr>
          </a:p>
          <a:p>
            <a:r>
              <a:rPr lang="en-US" sz="2500" b="1" dirty="0">
                <a:solidFill>
                  <a:srgbClr val="0F334A"/>
                </a:solidFill>
              </a:rPr>
              <a:t>Whether you are new to advocacy or looking for a way to expand your current efforts, ASDA Action is a fast and effective way to stay informed and take action!</a:t>
            </a:r>
          </a:p>
          <a:p>
            <a:endParaRPr lang="en-US" dirty="0"/>
          </a:p>
        </p:txBody>
      </p:sp>
      <p:pic>
        <p:nvPicPr>
          <p:cNvPr id="8" name="Picture 7" descr="A picture containing pattern, square, pixel&#10;&#10;Description automatically generated">
            <a:extLst>
              <a:ext uri="{FF2B5EF4-FFF2-40B4-BE49-F238E27FC236}">
                <a16:creationId xmlns:a16="http://schemas.microsoft.com/office/drawing/2014/main" id="{722C4F28-4E50-2515-FB11-98EC5000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072" y="939266"/>
            <a:ext cx="3413834" cy="341383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01D5FD-C9A3-61FF-289A-12C2ED88F97D}"/>
              </a:ext>
            </a:extLst>
          </p:cNvPr>
          <p:cNvSpPr/>
          <p:nvPr/>
        </p:nvSpPr>
        <p:spPr>
          <a:xfrm>
            <a:off x="1093906" y="853366"/>
            <a:ext cx="3704167" cy="35856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678BE4-D449-CD1A-990C-2345A377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625" y="2074683"/>
            <a:ext cx="3880756" cy="1143000"/>
          </a:xfrm>
        </p:spPr>
        <p:txBody>
          <a:bodyPr>
            <a:normAutofit/>
          </a:bodyPr>
          <a:lstStyle/>
          <a:p>
            <a:r>
              <a:rPr lang="en-US" dirty="0"/>
              <a:t>Sign up today!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B73E53A-6232-4C80-19E4-5CAE6E81F46C}"/>
              </a:ext>
            </a:extLst>
          </p:cNvPr>
          <p:cNvSpPr/>
          <p:nvPr/>
        </p:nvSpPr>
        <p:spPr>
          <a:xfrm rot="10800000">
            <a:off x="5367849" y="2341727"/>
            <a:ext cx="1016000" cy="660400"/>
          </a:xfrm>
          <a:prstGeom prst="rightArrow">
            <a:avLst/>
          </a:prstGeom>
          <a:solidFill>
            <a:srgbClr val="0079B8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07623"/>
      </p:ext>
    </p:extLst>
  </p:cSld>
  <p:clrMapOvr>
    <a:masterClrMapping/>
  </p:clrMapOvr>
</p:sld>
</file>

<file path=ppt/theme/theme1.xml><?xml version="1.0" encoding="utf-8"?>
<a:theme xmlns:a="http://schemas.openxmlformats.org/drawingml/2006/main" name="American Student Dental Associ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ASDA Annual Session 2015 template</Template>
  <TotalTime>442</TotalTime>
  <Words>604</Words>
  <Application>Microsoft Office PowerPoint</Application>
  <PresentationFormat>Widescreen</PresentationFormat>
  <Paragraphs>68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Chalkduster</vt:lpstr>
      <vt:lpstr>Helvetica Neue Black Condensed</vt:lpstr>
      <vt:lpstr>Open Sans</vt:lpstr>
      <vt:lpstr>American Student Dental Association</vt:lpstr>
      <vt:lpstr>ASDA Action 101</vt:lpstr>
      <vt:lpstr>What is ASDA Action?</vt:lpstr>
      <vt:lpstr>What is ASDA Action?</vt:lpstr>
      <vt:lpstr>Why sign up for ASDA Action?</vt:lpstr>
      <vt:lpstr>How do I sign up?</vt:lpstr>
      <vt:lpstr>Navigating ASDA Action: Search for a bill</vt:lpstr>
      <vt:lpstr>Navigating ASDA Action: Send a letter </vt:lpstr>
      <vt:lpstr>PowerPoint Presentation</vt:lpstr>
      <vt:lpstr>Sign up today!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</dc:title>
  <dc:creator>Kerri Richardson</dc:creator>
  <cp:lastModifiedBy>Kate Buckley</cp:lastModifiedBy>
  <cp:revision>39</cp:revision>
  <dcterms:created xsi:type="dcterms:W3CDTF">2015-11-30T15:50:51Z</dcterms:created>
  <dcterms:modified xsi:type="dcterms:W3CDTF">2023-06-08T18:44:56Z</dcterms:modified>
</cp:coreProperties>
</file>