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9" r:id="rId4"/>
    <p:sldId id="280" r:id="rId5"/>
    <p:sldId id="262" r:id="rId6"/>
    <p:sldId id="263" r:id="rId7"/>
    <p:sldId id="264" r:id="rId8"/>
    <p:sldId id="265" r:id="rId9"/>
    <p:sldId id="266" r:id="rId10"/>
    <p:sldId id="267" r:id="rId11"/>
    <p:sldId id="271" r:id="rId12"/>
    <p:sldId id="270" r:id="rId13"/>
    <p:sldId id="268" r:id="rId14"/>
    <p:sldId id="269" r:id="rId15"/>
    <p:sldId id="273" r:id="rId16"/>
    <p:sldId id="276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Follett" initials="SF" lastIdx="1" clrIdx="0">
    <p:extLst>
      <p:ext uri="{19B8F6BF-5375-455C-9EA6-DF929625EA0E}">
        <p15:presenceInfo xmlns:p15="http://schemas.microsoft.com/office/powerpoint/2012/main" userId="S-1-5-21-4209273119-450889796-4074742963-13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D79"/>
    <a:srgbClr val="047EC8"/>
    <a:srgbClr val="FFB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 autoAdjust="0"/>
    <p:restoredTop sz="94511" autoAdjust="0"/>
  </p:normalViewPr>
  <p:slideViewPr>
    <p:cSldViewPr snapToGrid="0" snapToObjects="1">
      <p:cViewPr varScale="1">
        <p:scale>
          <a:sx n="96" d="100"/>
          <a:sy n="96" d="100"/>
        </p:scale>
        <p:origin x="72" y="1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AAE4C-B740-4B2B-9563-309409A9DE02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5DC7-F215-42FA-A8F4-E5AEA0C59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9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5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8195" name="Shape 5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endParaRPr lang="en-US" altLang="en-US" sz="1800" dirty="0"/>
          </a:p>
        </p:txBody>
      </p:sp>
      <p:sp>
        <p:nvSpPr>
          <p:cNvPr id="8196" name="Shape 5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29F9808A-7C74-44B0-BA40-169074628A34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2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46403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1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4819" name="Shape 14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round/>
          </a:ln>
        </p:spPr>
      </p:sp>
    </p:spTree>
    <p:extLst>
      <p:ext uri="{BB962C8B-B14F-4D97-AF65-F5344CB8AC3E}">
        <p14:creationId xmlns:p14="http://schemas.microsoft.com/office/powerpoint/2010/main" val="279092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13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hape 13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round/>
          </a:ln>
        </p:spPr>
      </p:sp>
    </p:spTree>
    <p:extLst>
      <p:ext uri="{BB962C8B-B14F-4D97-AF65-F5344CB8AC3E}">
        <p14:creationId xmlns:p14="http://schemas.microsoft.com/office/powerpoint/2010/main" val="2791002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12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hape 12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round/>
          </a:ln>
        </p:spPr>
      </p:sp>
    </p:spTree>
    <p:extLst>
      <p:ext uri="{BB962C8B-B14F-4D97-AF65-F5344CB8AC3E}">
        <p14:creationId xmlns:p14="http://schemas.microsoft.com/office/powerpoint/2010/main" val="3342547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13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hape 13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round/>
          </a:ln>
        </p:spPr>
      </p:sp>
    </p:spTree>
    <p:extLst>
      <p:ext uri="{BB962C8B-B14F-4D97-AF65-F5344CB8AC3E}">
        <p14:creationId xmlns:p14="http://schemas.microsoft.com/office/powerpoint/2010/main" val="1061242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hape 15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38915" name="Shape 15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hape 15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64E6B3F4-D401-484D-A5C0-BE4576929C61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15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88624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14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7" name="Shape 14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round/>
          </a:ln>
        </p:spPr>
      </p:sp>
    </p:spTree>
    <p:extLst>
      <p:ext uri="{BB962C8B-B14F-4D97-AF65-F5344CB8AC3E}">
        <p14:creationId xmlns:p14="http://schemas.microsoft.com/office/powerpoint/2010/main" val="1026770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16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3" name="Shape 16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round/>
          </a:ln>
        </p:spPr>
      </p:sp>
    </p:spTree>
    <p:extLst>
      <p:ext uri="{BB962C8B-B14F-4D97-AF65-F5344CB8AC3E}">
        <p14:creationId xmlns:p14="http://schemas.microsoft.com/office/powerpoint/2010/main" val="2365697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hape 17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3011" name="Shape 17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round/>
          </a:ln>
        </p:spPr>
      </p:sp>
    </p:spTree>
    <p:extLst>
      <p:ext uri="{BB962C8B-B14F-4D97-AF65-F5344CB8AC3E}">
        <p14:creationId xmlns:p14="http://schemas.microsoft.com/office/powerpoint/2010/main" val="80885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5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243" name="Shape 5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round/>
          </a:ln>
        </p:spPr>
      </p:sp>
    </p:spTree>
    <p:extLst>
      <p:ext uri="{BB962C8B-B14F-4D97-AF65-F5344CB8AC3E}">
        <p14:creationId xmlns:p14="http://schemas.microsoft.com/office/powerpoint/2010/main" val="2768786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6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12291" name="Shape 6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6561" bIns="46561" numCol="1" anchor="t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12292" name="Shape 66"/>
          <p:cNvSpPr txBox="1">
            <a:spLocks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48" tIns="46561" rIns="93148" bIns="46561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B797ECCE-ADDE-4A14-AC4E-D05E0A7AD795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4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00892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16387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hape 9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C4936EDA-FC9F-423B-BDB9-9047204F96A3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5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73946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8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18435" name="Shape 8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8436" name="Shape 90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D5D569F3-DBAF-4413-B01D-CD341EA200DE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6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96410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7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20483" name="Shape 7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0484" name="Shape 7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66A5A013-7D62-4FBE-8026-C296A9590F16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7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138284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80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22531" name="Shape 8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hape 8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CB4632EA-46C0-426B-848D-47AE673C8A85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8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00725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110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24579" name="Shape 11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z="1800" dirty="0"/>
          </a:p>
        </p:txBody>
      </p:sp>
      <p:sp>
        <p:nvSpPr>
          <p:cNvPr id="24580" name="Shape 11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576AED85-1DF6-4AFB-8E1A-6CD740CB7879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9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87011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11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/>
        </p:spPr>
      </p:sp>
      <p:sp>
        <p:nvSpPr>
          <p:cNvPr id="26627" name="Shape 11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6628" name="Shape 1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9B29F06C-B51B-4C74-BAE4-EB7FD288EF74}" type="slidenum">
              <a:rPr lang="en-US" altLang="en-US" sz="1800"/>
              <a:pPr algn="r" eaLnBrk="1" hangingPunct="1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10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2455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gradFill flip="none" rotWithShape="1">
          <a:gsLst>
            <a:gs pos="17000">
              <a:srgbClr val="174D79"/>
            </a:gs>
            <a:gs pos="75000">
              <a:schemeClr val="accent1">
                <a:lumMod val="97000"/>
                <a:lumOff val="3000"/>
              </a:schemeClr>
            </a:gs>
            <a:gs pos="88000">
              <a:schemeClr val="accent1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195751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400"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3424920"/>
            <a:ext cx="10972800" cy="10509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0" i="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04425" y="4711959"/>
            <a:ext cx="12400850" cy="15862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69" y="4852026"/>
            <a:ext cx="2974531" cy="13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99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33851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rgbClr val="000000"/>
                </a:solidFill>
                <a:latin typeface="+mj-lt"/>
                <a:cs typeface="Helvetica Neue Black Condense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609600" y="1612901"/>
            <a:ext cx="10972800" cy="427037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b="0" i="0">
                <a:latin typeface="+mn-lt"/>
                <a:cs typeface="Helvetica Neue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5883276"/>
            <a:ext cx="12269755" cy="888405"/>
            <a:chOff x="0" y="5883276"/>
            <a:chExt cx="12269755" cy="888405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95" y="5970075"/>
              <a:ext cx="1764021" cy="774554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 userDrawn="1"/>
          </p:nvCxnSpPr>
          <p:spPr>
            <a:xfrm>
              <a:off x="0" y="5883276"/>
              <a:ext cx="12269755" cy="0"/>
            </a:xfrm>
            <a:prstGeom prst="line">
              <a:avLst/>
            </a:prstGeom>
            <a:ln w="57150">
              <a:solidFill>
                <a:srgbClr val="174D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8405171" y="5972018"/>
              <a:ext cx="3642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174D79"/>
                  </a:solidFill>
                  <a:latin typeface="Helvetica Neue"/>
                  <a:cs typeface="Arial" panose="020B0604020202020204" pitchFamily="34" charset="0"/>
                </a:rPr>
                <a:t>#</a:t>
              </a:r>
              <a:r>
                <a:rPr lang="en-US" sz="2400" b="1" dirty="0" err="1">
                  <a:solidFill>
                    <a:srgbClr val="174D79"/>
                  </a:solidFill>
                  <a:latin typeface="Helvetica Neue"/>
                  <a:cs typeface="Arial" panose="020B0604020202020204" pitchFamily="34" charset="0"/>
                </a:rPr>
                <a:t>ASDAnet</a:t>
              </a:r>
              <a:endParaRPr lang="en-US" sz="2400" b="1" dirty="0">
                <a:solidFill>
                  <a:srgbClr val="174D79"/>
                </a:solidFill>
                <a:latin typeface="Helvetica Neue"/>
                <a:cs typeface="Arial" panose="020B0604020202020204" pitchFamily="34" charset="0"/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>
            <a:xfrm>
              <a:off x="9335399" y="6380196"/>
              <a:ext cx="2711821" cy="391485"/>
              <a:chOff x="9335399" y="6380196"/>
              <a:chExt cx="2711821" cy="391485"/>
            </a:xfrm>
          </p:grpSpPr>
          <p:sp>
            <p:nvSpPr>
              <p:cNvPr id="15" name="TextBox 14"/>
              <p:cNvSpPr txBox="1"/>
              <p:nvPr userDrawn="1"/>
            </p:nvSpPr>
            <p:spPr>
              <a:xfrm>
                <a:off x="10721340" y="6433684"/>
                <a:ext cx="1325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@</a:t>
                </a:r>
                <a:r>
                  <a:rPr lang="en-US" sz="1200" dirty="0" err="1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dentalstudents</a:t>
                </a:r>
                <a:endParaRPr lang="en-US" sz="1200" dirty="0">
                  <a:solidFill>
                    <a:srgbClr val="00407A"/>
                  </a:solidFill>
                  <a:latin typeface="Helvetica Neue"/>
                  <a:cs typeface="Arial" panose="020B0604020202020204" pitchFamily="34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5399" y="6380196"/>
                <a:ext cx="391485" cy="391485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</p:spPr>
          </p:pic>
          <p:sp>
            <p:nvSpPr>
              <p:cNvPr id="18" name="TextBox 17"/>
              <p:cNvSpPr txBox="1"/>
              <p:nvPr userDrawn="1"/>
            </p:nvSpPr>
            <p:spPr>
              <a:xfrm>
                <a:off x="9571619" y="6438230"/>
                <a:ext cx="9662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@</a:t>
                </a:r>
                <a:r>
                  <a:rPr lang="en-US" sz="1200" dirty="0" err="1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ASDAnet</a:t>
                </a:r>
                <a:endParaRPr lang="en-US" sz="1200" dirty="0">
                  <a:solidFill>
                    <a:srgbClr val="00407A"/>
                  </a:solidFill>
                  <a:latin typeface="Helvetica Neue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9742" y="6465592"/>
                <a:ext cx="213183" cy="21318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749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609600" y="33851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rgbClr val="000000"/>
                </a:solidFill>
                <a:latin typeface="+mj-lt"/>
                <a:cs typeface="Helvetica Neue Black Condense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10"/>
          </p:nvPr>
        </p:nvSpPr>
        <p:spPr>
          <a:xfrm>
            <a:off x="609600" y="1612901"/>
            <a:ext cx="10972800" cy="4270375"/>
          </a:xfrm>
          <a:prstGeom prst="rect">
            <a:avLst/>
          </a:prstGeom>
        </p:spPr>
        <p:txBody>
          <a:bodyPr vert="horz"/>
          <a:lstStyle>
            <a:lvl1pPr marL="457200" indent="-457200" algn="l">
              <a:buFont typeface="Arial"/>
              <a:buChar char="•"/>
              <a:defRPr b="0" i="0">
                <a:latin typeface="+mn-lt"/>
                <a:cs typeface="Helvetica Neue"/>
              </a:defRPr>
            </a:lvl1pPr>
            <a:lvl2pPr>
              <a:defRPr b="0" i="0">
                <a:latin typeface="+mn-lt"/>
                <a:cs typeface="Helvetica Neue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5883276"/>
            <a:ext cx="12269755" cy="888405"/>
            <a:chOff x="0" y="5883276"/>
            <a:chExt cx="12269755" cy="888405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95" y="5970075"/>
              <a:ext cx="1764021" cy="774554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 userDrawn="1"/>
          </p:nvCxnSpPr>
          <p:spPr>
            <a:xfrm>
              <a:off x="0" y="5883276"/>
              <a:ext cx="12269755" cy="0"/>
            </a:xfrm>
            <a:prstGeom prst="line">
              <a:avLst/>
            </a:prstGeom>
            <a:ln w="57150">
              <a:solidFill>
                <a:srgbClr val="174D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8405171" y="5972018"/>
              <a:ext cx="3642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174D79"/>
                  </a:solidFill>
                  <a:latin typeface="Helvetica Neue"/>
                  <a:cs typeface="Arial" panose="020B0604020202020204" pitchFamily="34" charset="0"/>
                </a:rPr>
                <a:t>#</a:t>
              </a:r>
              <a:r>
                <a:rPr lang="en-US" sz="2400" b="1" dirty="0" err="1">
                  <a:solidFill>
                    <a:srgbClr val="174D79"/>
                  </a:solidFill>
                  <a:latin typeface="Helvetica Neue"/>
                  <a:cs typeface="Arial" panose="020B0604020202020204" pitchFamily="34" charset="0"/>
                </a:rPr>
                <a:t>ASDAnet</a:t>
              </a:r>
              <a:endParaRPr lang="en-US" sz="2400" b="1" dirty="0">
                <a:solidFill>
                  <a:srgbClr val="174D79"/>
                </a:solidFill>
                <a:latin typeface="Helvetica Neue"/>
                <a:cs typeface="Arial" panose="020B0604020202020204" pitchFamily="34" charset="0"/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9335399" y="6380196"/>
              <a:ext cx="2711821" cy="391485"/>
              <a:chOff x="9335399" y="6380196"/>
              <a:chExt cx="2711821" cy="391485"/>
            </a:xfrm>
          </p:grpSpPr>
          <p:sp>
            <p:nvSpPr>
              <p:cNvPr id="23" name="TextBox 22"/>
              <p:cNvSpPr txBox="1"/>
              <p:nvPr userDrawn="1"/>
            </p:nvSpPr>
            <p:spPr>
              <a:xfrm>
                <a:off x="10721340" y="6433684"/>
                <a:ext cx="1325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@</a:t>
                </a:r>
                <a:r>
                  <a:rPr lang="en-US" sz="1200" dirty="0" err="1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dentalstudents</a:t>
                </a:r>
                <a:endParaRPr lang="en-US" sz="1200" dirty="0">
                  <a:solidFill>
                    <a:srgbClr val="00407A"/>
                  </a:solidFill>
                  <a:latin typeface="Helvetica Neue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5399" y="6380196"/>
                <a:ext cx="391485" cy="391485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</p:spPr>
          </p:pic>
          <p:sp>
            <p:nvSpPr>
              <p:cNvPr id="25" name="TextBox 24"/>
              <p:cNvSpPr txBox="1"/>
              <p:nvPr userDrawn="1"/>
            </p:nvSpPr>
            <p:spPr>
              <a:xfrm>
                <a:off x="9571619" y="6438230"/>
                <a:ext cx="9662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@</a:t>
                </a:r>
                <a:r>
                  <a:rPr lang="en-US" sz="1200" dirty="0" err="1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ASDAnet</a:t>
                </a:r>
                <a:endParaRPr lang="en-US" sz="1200" dirty="0">
                  <a:solidFill>
                    <a:srgbClr val="00407A"/>
                  </a:solidFill>
                  <a:latin typeface="Helvetica Neue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9742" y="6465592"/>
                <a:ext cx="213183" cy="21318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656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Stock_000019680594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7092" r="5420" b="6450"/>
          <a:stretch>
            <a:fillRect/>
          </a:stretch>
        </p:blipFill>
        <p:spPr bwMode="auto">
          <a:xfrm>
            <a:off x="7274985" y="274638"/>
            <a:ext cx="4624916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Stock_000019680594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7092" r="5420" b="6450"/>
          <a:stretch>
            <a:fillRect/>
          </a:stretch>
        </p:blipFill>
        <p:spPr bwMode="auto">
          <a:xfrm>
            <a:off x="7274985" y="2971801"/>
            <a:ext cx="4624916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625839" y="534276"/>
            <a:ext cx="3818759" cy="188310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625839" y="3231932"/>
            <a:ext cx="3818759" cy="188310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Content Placeholder 12"/>
          <p:cNvSpPr>
            <a:spLocks noGrp="1"/>
          </p:cNvSpPr>
          <p:nvPr>
            <p:ph sz="quarter" idx="14"/>
          </p:nvPr>
        </p:nvSpPr>
        <p:spPr>
          <a:xfrm>
            <a:off x="609601" y="1062678"/>
            <a:ext cx="6344916" cy="4711060"/>
          </a:xfrm>
          <a:prstGeom prst="rect">
            <a:avLst/>
          </a:prstGeom>
        </p:spPr>
        <p:txBody>
          <a:bodyPr vert="horz"/>
          <a:lstStyle>
            <a:lvl1pPr algn="l">
              <a:defRPr b="0" i="0">
                <a:latin typeface="+mn-lt"/>
                <a:cs typeface="Helvetica Neue"/>
              </a:defRPr>
            </a:lvl1pPr>
            <a:lvl2pPr>
              <a:defRPr b="0" i="0">
                <a:latin typeface="+mn-lt"/>
                <a:cs typeface="Helvetica Neue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609601" y="422596"/>
            <a:ext cx="6344916" cy="581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900" b="1" i="0">
                <a:solidFill>
                  <a:srgbClr val="000000"/>
                </a:solidFill>
                <a:latin typeface="+mj-lt"/>
                <a:cs typeface="Helvetica Neue Black Condense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83276"/>
            <a:ext cx="12269755" cy="888405"/>
            <a:chOff x="0" y="5883276"/>
            <a:chExt cx="12269755" cy="888405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95" y="5970075"/>
              <a:ext cx="1764021" cy="774554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 userDrawn="1"/>
          </p:nvCxnSpPr>
          <p:spPr>
            <a:xfrm>
              <a:off x="0" y="5883276"/>
              <a:ext cx="12269755" cy="0"/>
            </a:xfrm>
            <a:prstGeom prst="line">
              <a:avLst/>
            </a:prstGeom>
            <a:ln w="57150">
              <a:solidFill>
                <a:srgbClr val="174D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 userDrawn="1"/>
          </p:nvSpPr>
          <p:spPr>
            <a:xfrm>
              <a:off x="8405171" y="5972018"/>
              <a:ext cx="3642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174D79"/>
                  </a:solidFill>
                  <a:latin typeface="Helvetica Neue"/>
                  <a:cs typeface="Arial" panose="020B0604020202020204" pitchFamily="34" charset="0"/>
                </a:rPr>
                <a:t>#</a:t>
              </a:r>
              <a:r>
                <a:rPr lang="en-US" sz="2400" b="1" dirty="0" err="1">
                  <a:solidFill>
                    <a:srgbClr val="174D79"/>
                  </a:solidFill>
                  <a:latin typeface="Helvetica Neue"/>
                  <a:cs typeface="Arial" panose="020B0604020202020204" pitchFamily="34" charset="0"/>
                </a:rPr>
                <a:t>ASDAnet</a:t>
              </a:r>
              <a:endParaRPr lang="en-US" sz="2400" b="1" dirty="0">
                <a:solidFill>
                  <a:srgbClr val="174D79"/>
                </a:solidFill>
                <a:latin typeface="Helvetica Neue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9335399" y="6380196"/>
              <a:ext cx="2711821" cy="391485"/>
              <a:chOff x="9335399" y="6380196"/>
              <a:chExt cx="2711821" cy="391485"/>
            </a:xfrm>
          </p:grpSpPr>
          <p:sp>
            <p:nvSpPr>
              <p:cNvPr id="22" name="TextBox 21"/>
              <p:cNvSpPr txBox="1"/>
              <p:nvPr userDrawn="1"/>
            </p:nvSpPr>
            <p:spPr>
              <a:xfrm>
                <a:off x="10721340" y="6433684"/>
                <a:ext cx="1325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@</a:t>
                </a:r>
                <a:r>
                  <a:rPr lang="en-US" sz="1200" dirty="0" err="1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dentalstudents</a:t>
                </a:r>
                <a:endParaRPr lang="en-US" sz="1200" dirty="0">
                  <a:solidFill>
                    <a:srgbClr val="00407A"/>
                  </a:solidFill>
                  <a:latin typeface="Helvetica Neue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5399" y="6380196"/>
                <a:ext cx="391485" cy="391485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</p:spPr>
          </p:pic>
          <p:sp>
            <p:nvSpPr>
              <p:cNvPr id="25" name="TextBox 24"/>
              <p:cNvSpPr txBox="1"/>
              <p:nvPr userDrawn="1"/>
            </p:nvSpPr>
            <p:spPr>
              <a:xfrm>
                <a:off x="9571619" y="6438230"/>
                <a:ext cx="9662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@</a:t>
                </a:r>
                <a:r>
                  <a:rPr lang="en-US" sz="1200" dirty="0" err="1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ASDAnet</a:t>
                </a:r>
                <a:endParaRPr lang="en-US" sz="1200" dirty="0">
                  <a:solidFill>
                    <a:srgbClr val="00407A"/>
                  </a:solidFill>
                  <a:latin typeface="Helvetica Neue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9742" y="6465592"/>
                <a:ext cx="213183" cy="21318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1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Stock_000019680594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7092" r="5420" b="6450"/>
          <a:stretch>
            <a:fillRect/>
          </a:stretch>
        </p:blipFill>
        <p:spPr bwMode="auto">
          <a:xfrm>
            <a:off x="1456267" y="989014"/>
            <a:ext cx="8938035" cy="486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071829" y="1468638"/>
            <a:ext cx="7772140" cy="38545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338520"/>
            <a:ext cx="10972800" cy="58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 i="0">
                <a:solidFill>
                  <a:srgbClr val="000000"/>
                </a:solidFill>
                <a:latin typeface="+mj-lt"/>
                <a:cs typeface="Helvetica Neue Black Condense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83276"/>
            <a:ext cx="12269755" cy="888405"/>
            <a:chOff x="0" y="5883276"/>
            <a:chExt cx="12269755" cy="888405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95" y="5970075"/>
              <a:ext cx="1764021" cy="774554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 userDrawn="1"/>
          </p:nvCxnSpPr>
          <p:spPr>
            <a:xfrm>
              <a:off x="0" y="5883276"/>
              <a:ext cx="12269755" cy="0"/>
            </a:xfrm>
            <a:prstGeom prst="line">
              <a:avLst/>
            </a:prstGeom>
            <a:ln w="57150">
              <a:solidFill>
                <a:srgbClr val="174D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 userDrawn="1"/>
          </p:nvSpPr>
          <p:spPr>
            <a:xfrm>
              <a:off x="8405171" y="5972018"/>
              <a:ext cx="3642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174D79"/>
                  </a:solidFill>
                  <a:latin typeface="Helvetica Neue"/>
                  <a:cs typeface="Arial" panose="020B0604020202020204" pitchFamily="34" charset="0"/>
                </a:rPr>
                <a:t>#</a:t>
              </a:r>
              <a:r>
                <a:rPr lang="en-US" sz="2400" b="1" dirty="0" err="1">
                  <a:solidFill>
                    <a:srgbClr val="174D79"/>
                  </a:solidFill>
                  <a:latin typeface="Helvetica Neue"/>
                  <a:cs typeface="Arial" panose="020B0604020202020204" pitchFamily="34" charset="0"/>
                </a:rPr>
                <a:t>ASDAnet</a:t>
              </a:r>
              <a:endParaRPr lang="en-US" sz="2400" b="1" dirty="0">
                <a:solidFill>
                  <a:srgbClr val="174D79"/>
                </a:solidFill>
                <a:latin typeface="Helvetica Neue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9335399" y="6380196"/>
              <a:ext cx="2711821" cy="391485"/>
              <a:chOff x="9335399" y="6380196"/>
              <a:chExt cx="2711821" cy="391485"/>
            </a:xfrm>
          </p:grpSpPr>
          <p:sp>
            <p:nvSpPr>
              <p:cNvPr id="20" name="TextBox 19"/>
              <p:cNvSpPr txBox="1"/>
              <p:nvPr userDrawn="1"/>
            </p:nvSpPr>
            <p:spPr>
              <a:xfrm>
                <a:off x="10721340" y="6433684"/>
                <a:ext cx="1325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@</a:t>
                </a:r>
                <a:r>
                  <a:rPr lang="en-US" sz="1200" dirty="0" err="1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dentalstudents</a:t>
                </a:r>
                <a:endParaRPr lang="en-US" sz="1200" dirty="0">
                  <a:solidFill>
                    <a:srgbClr val="00407A"/>
                  </a:solidFill>
                  <a:latin typeface="Helvetica Neue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5399" y="6380196"/>
                <a:ext cx="391485" cy="391485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</p:spPr>
          </p:pic>
          <p:sp>
            <p:nvSpPr>
              <p:cNvPr id="22" name="TextBox 21"/>
              <p:cNvSpPr txBox="1"/>
              <p:nvPr userDrawn="1"/>
            </p:nvSpPr>
            <p:spPr>
              <a:xfrm>
                <a:off x="9571619" y="6438230"/>
                <a:ext cx="9662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@</a:t>
                </a:r>
                <a:r>
                  <a:rPr lang="en-US" sz="1200" dirty="0" err="1">
                    <a:solidFill>
                      <a:srgbClr val="00407A"/>
                    </a:solidFill>
                    <a:latin typeface="Helvetica Neue"/>
                    <a:cs typeface="Arial" panose="020B0604020202020204" pitchFamily="34" charset="0"/>
                  </a:rPr>
                  <a:t>ASDAnet</a:t>
                </a:r>
                <a:endParaRPr lang="en-US" sz="1200" dirty="0">
                  <a:solidFill>
                    <a:srgbClr val="00407A"/>
                  </a:solidFill>
                  <a:latin typeface="Helvetica Neue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9742" y="6465592"/>
                <a:ext cx="213183" cy="21318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0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Chalkduster"/>
          <a:ea typeface="ＭＳ Ｐゴシック" charset="0"/>
          <a:cs typeface="Chalkduster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halkduster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 bwMode="auto">
          <a:xfrm>
            <a:off x="-70347" y="4388510"/>
            <a:ext cx="9601200" cy="21796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b="0" dirty="0">
                <a:solidFill>
                  <a:schemeClr val="bg1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National Governing and Leadership Structure</a:t>
            </a:r>
            <a:endParaRPr lang="en-US" sz="3600" b="0" dirty="0">
              <a:solidFill>
                <a:schemeClr val="bg1"/>
              </a:solidFill>
              <a:latin typeface="Helvetica Neue Black Condensed" charset="0"/>
              <a:cs typeface="Helvetica Neue Black Condensed" charset="0"/>
            </a:endParaRPr>
          </a:p>
        </p:txBody>
      </p:sp>
      <p:pic>
        <p:nvPicPr>
          <p:cNvPr id="1026" name="Picture 2" descr="councils-and-b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1" y="562709"/>
            <a:ext cx="11477404" cy="382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" y="202909"/>
            <a:ext cx="11643360" cy="430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114"/>
          <p:cNvSpPr txBox="1">
            <a:spLocks noGrp="1"/>
          </p:cNvSpPr>
          <p:nvPr>
            <p:ph type="title"/>
          </p:nvPr>
        </p:nvSpPr>
        <p:spPr>
          <a:xfrm>
            <a:off x="631371" y="286656"/>
            <a:ext cx="10501085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Standing Committees</a:t>
            </a:r>
          </a:p>
        </p:txBody>
      </p:sp>
      <p:sp>
        <p:nvSpPr>
          <p:cNvPr id="25603" name="Shape 115"/>
          <p:cNvSpPr txBox="1">
            <a:spLocks noGrp="1"/>
          </p:cNvSpPr>
          <p:nvPr>
            <p:ph type="body" idx="4294967295"/>
          </p:nvPr>
        </p:nvSpPr>
        <p:spPr>
          <a:xfrm>
            <a:off x="914400" y="1283787"/>
            <a:ext cx="11277600" cy="4876800"/>
          </a:xfrm>
          <a:prstGeom prst="rect">
            <a:avLst/>
          </a:prstGeom>
        </p:spPr>
        <p:txBody>
          <a:bodyPr tIns="45700" bIns="45700"/>
          <a:lstStyle/>
          <a:p>
            <a:pPr marL="180975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Undertake long-term assignments and carry out the work of the house of delegates and Board of Trustees.</a:t>
            </a:r>
          </a:p>
          <a:p>
            <a:pPr marL="180975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Members are appointed by the Board of Trustees. 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ASDA currently has the following standing committees: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on Advocacy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on Communications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on Membership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on Professional Issues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Editorial Board</a:t>
            </a:r>
          </a:p>
          <a:p>
            <a:pPr marL="552450" lvl="1" indent="0">
              <a:spcBef>
                <a:spcPts val="438"/>
              </a:spcBef>
              <a:buSzPct val="85000"/>
              <a:buNone/>
            </a:pPr>
            <a:endParaRPr lang="en-US" altLang="en-US" sz="22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8115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139"/>
          <p:cNvSpPr txBox="1">
            <a:spLocks noGrp="1"/>
          </p:cNvSpPr>
          <p:nvPr>
            <p:ph type="title"/>
          </p:nvPr>
        </p:nvSpPr>
        <p:spPr>
          <a:xfrm>
            <a:off x="3305550" y="151299"/>
            <a:ext cx="5615421" cy="990600"/>
          </a:xfrm>
        </p:spPr>
        <p:txBody>
          <a:bodyPr vert="horz" lIns="91440" tIns="45700" rIns="91440" bIns="45700" rtlCol="0" anchor="ctr"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on Advocacy</a:t>
            </a:r>
          </a:p>
        </p:txBody>
      </p:sp>
      <p:sp>
        <p:nvSpPr>
          <p:cNvPr id="33795" name="Shape 140"/>
          <p:cNvSpPr txBox="1">
            <a:spLocks noGrp="1"/>
          </p:cNvSpPr>
          <p:nvPr>
            <p:ph type="body" idx="4294967295"/>
          </p:nvPr>
        </p:nvSpPr>
        <p:spPr>
          <a:xfrm>
            <a:off x="345989" y="4106742"/>
            <a:ext cx="11534544" cy="2103608"/>
          </a:xfrm>
          <a:prstGeom prst="rect">
            <a:avLst/>
          </a:prstGeom>
        </p:spPr>
        <p:txBody>
          <a:bodyPr tIns="45700" bIns="45700"/>
          <a:lstStyle/>
          <a:p>
            <a:pPr marL="0" indent="0">
              <a:spcBef>
                <a:spcPct val="0"/>
              </a:spcBef>
              <a:buSzPct val="85000"/>
              <a:buNone/>
            </a:pPr>
            <a:r>
              <a:rPr lang="en-US" altLang="en-US" sz="26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Represents the interests of dental students on legislative and regulatory issues that impact the dental profession. The council launches grassroots initiatives to promote action-oriented advocacy in support of dental students and the patients they serve.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529" y="1260371"/>
            <a:ext cx="5824515" cy="2749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63"/>
              </a:spcBef>
              <a:buSzPct val="85000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Members include:</a:t>
            </a:r>
          </a:p>
          <a:p>
            <a:pPr marL="182880" lvl="1" indent="-18288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Chair</a:t>
            </a:r>
          </a:p>
          <a:p>
            <a:pPr marL="182880" lvl="1" indent="-18288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Five Legislative Coordinators based on region</a:t>
            </a:r>
          </a:p>
          <a:p>
            <a:pPr marL="182880" lvl="1" indent="-18288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One Executive Committee member</a:t>
            </a:r>
          </a:p>
          <a:p>
            <a:pPr marL="182880" lvl="1" indent="-18288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Board of Trustees liaisons</a:t>
            </a:r>
          </a:p>
          <a:p>
            <a:pPr marL="182880" lvl="1" indent="-18288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endParaRPr lang="en-US" altLang="en-US" sz="22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997984"/>
            <a:ext cx="4773288" cy="31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4633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133"/>
          <p:cNvSpPr txBox="1">
            <a:spLocks noGrp="1"/>
          </p:cNvSpPr>
          <p:nvPr>
            <p:ph type="title"/>
          </p:nvPr>
        </p:nvSpPr>
        <p:spPr>
          <a:xfrm>
            <a:off x="1932324" y="180126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on Communications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4294967295"/>
          </p:nvPr>
        </p:nvSpPr>
        <p:spPr>
          <a:xfrm>
            <a:off x="480170" y="3326279"/>
            <a:ext cx="10907486" cy="4876800"/>
          </a:xfrm>
          <a:prstGeom prst="rect">
            <a:avLst/>
          </a:prstGeom>
        </p:spPr>
        <p:txBody>
          <a:bodyPr tIns="45700" bIns="45700">
            <a:noAutofit/>
          </a:bodyPr>
          <a:lstStyle/>
          <a:p>
            <a:pPr marL="0" indent="0" fontAlgn="auto">
              <a:spcBef>
                <a:spcPts val="0"/>
              </a:spcBef>
              <a:buSzPct val="85000"/>
              <a:buNone/>
              <a:defRPr/>
            </a:pPr>
            <a:endParaRPr lang="en-US" sz="2400" dirty="0"/>
          </a:p>
          <a:p>
            <a:pPr marL="0" indent="0" fontAlgn="auto">
              <a:spcBef>
                <a:spcPts val="0"/>
              </a:spcBef>
              <a:buSzPct val="85000"/>
              <a:buNone/>
              <a:defRPr/>
            </a:pPr>
            <a:r>
              <a:rPr lang="en-US" sz="2400" dirty="0"/>
              <a:t>Responsible for creating videos to disseminate information via various media channels to promote various national ASDA initiatives, including but not limited to: webinars, advocacy initiatives, wellness initiatives, membership information, national grants and awards, national meetings, etc. The council acts as a resource for and promotes chapter communication efforts.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0230" y="1380930"/>
            <a:ext cx="45937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63"/>
              </a:spcBef>
              <a:buSzPct val="85000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Members include: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Chair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associates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video production managers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Board of Trustees liaison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0" y="1170726"/>
            <a:ext cx="4728755" cy="22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972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121"/>
          <p:cNvSpPr txBox="1">
            <a:spLocks noGrp="1"/>
          </p:cNvSpPr>
          <p:nvPr>
            <p:ph type="title"/>
          </p:nvPr>
        </p:nvSpPr>
        <p:spPr>
          <a:xfrm>
            <a:off x="2282370" y="227049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on Membership</a:t>
            </a:r>
          </a:p>
        </p:txBody>
      </p:sp>
      <p:sp>
        <p:nvSpPr>
          <p:cNvPr id="27651" name="Shape 122"/>
          <p:cNvSpPr txBox="1">
            <a:spLocks noGrp="1"/>
          </p:cNvSpPr>
          <p:nvPr>
            <p:ph type="body" idx="4294967295"/>
          </p:nvPr>
        </p:nvSpPr>
        <p:spPr>
          <a:xfrm>
            <a:off x="355599" y="3823064"/>
            <a:ext cx="12083143" cy="4876800"/>
          </a:xfrm>
          <a:prstGeom prst="rect">
            <a:avLst/>
          </a:prstGeom>
        </p:spPr>
        <p:txBody>
          <a:bodyPr tIns="45700" bIns="45700"/>
          <a:lstStyle/>
          <a:p>
            <a:pPr marL="0" indent="0">
              <a:spcBef>
                <a:spcPct val="0"/>
              </a:spcBef>
              <a:buSzPct val="85000"/>
              <a:buNone/>
            </a:pPr>
            <a:endParaRPr lang="en-US" altLang="en-US" sz="28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SzPct val="85000"/>
              <a:buNone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Assesses and develops resources that meet the needs of ASDA’s members and chapters. The council assists chapters and trustees with membership initiatives. </a:t>
            </a:r>
          </a:p>
        </p:txBody>
      </p:sp>
      <p:sp>
        <p:nvSpPr>
          <p:cNvPr id="5" name="Shape 122"/>
          <p:cNvSpPr txBox="1">
            <a:spLocks/>
          </p:cNvSpPr>
          <p:nvPr/>
        </p:nvSpPr>
        <p:spPr>
          <a:xfrm>
            <a:off x="552141" y="1518480"/>
            <a:ext cx="4731658" cy="4876800"/>
          </a:xfrm>
          <a:prstGeom prst="rect">
            <a:avLst/>
          </a:prstGeom>
        </p:spPr>
        <p:txBody>
          <a:bodyPr tIns="45700" bIns="4570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SzPct val="85000"/>
              <a:buNone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Members include: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Chair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associates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One AS/IDP associate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Board of Trustees liaisons</a:t>
            </a:r>
          </a:p>
          <a:p>
            <a:pPr marL="0" indent="0">
              <a:spcBef>
                <a:spcPct val="0"/>
              </a:spcBef>
              <a:buSzPct val="85000"/>
              <a:buNone/>
            </a:pPr>
            <a:endParaRPr lang="en-US" altLang="en-US" sz="28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91" y="1056350"/>
            <a:ext cx="4921067" cy="27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729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hape 127"/>
          <p:cNvSpPr txBox="1">
            <a:spLocks noGrp="1"/>
          </p:cNvSpPr>
          <p:nvPr>
            <p:ph type="title"/>
          </p:nvPr>
        </p:nvSpPr>
        <p:spPr>
          <a:xfrm>
            <a:off x="2039257" y="172664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on Professional Issues</a:t>
            </a:r>
          </a:p>
        </p:txBody>
      </p:sp>
      <p:sp>
        <p:nvSpPr>
          <p:cNvPr id="29699" name="Shape 128"/>
          <p:cNvSpPr txBox="1">
            <a:spLocks noGrp="1"/>
          </p:cNvSpPr>
          <p:nvPr>
            <p:ph type="body" idx="4294967295"/>
          </p:nvPr>
        </p:nvSpPr>
        <p:spPr>
          <a:xfrm>
            <a:off x="362857" y="3907637"/>
            <a:ext cx="11582400" cy="4876800"/>
          </a:xfrm>
          <a:prstGeom prst="rect">
            <a:avLst/>
          </a:prstGeom>
        </p:spPr>
        <p:txBody>
          <a:bodyPr tIns="45700" bIns="45700"/>
          <a:lstStyle/>
          <a:p>
            <a:pPr marL="0" indent="0">
              <a:spcBef>
                <a:spcPct val="0"/>
              </a:spcBef>
              <a:buSzPct val="85000"/>
              <a:buNone/>
            </a:pPr>
            <a:endParaRPr lang="en-US" sz="2400" dirty="0"/>
          </a:p>
          <a:p>
            <a:pPr marL="0" indent="0">
              <a:spcBef>
                <a:spcPct val="0"/>
              </a:spcBef>
              <a:buSzPct val="85000"/>
              <a:buNone/>
            </a:pPr>
            <a:r>
              <a:rPr lang="en-US" sz="2400" dirty="0"/>
              <a:t>Serves the association as a resource on community engagement, dental outreach and other </a:t>
            </a: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pandemic/epidemic implications that may arise. Additionally, the council is committed to promoting diversity, equity, and inclusion initiatives among dental students.</a:t>
            </a:r>
          </a:p>
          <a:p>
            <a:pPr marL="0" indent="0">
              <a:spcBef>
                <a:spcPct val="0"/>
              </a:spcBef>
              <a:buSzPct val="85000"/>
              <a:buNone/>
            </a:pPr>
            <a:endParaRPr lang="en-US" sz="2400" dirty="0"/>
          </a:p>
        </p:txBody>
      </p:sp>
      <p:sp>
        <p:nvSpPr>
          <p:cNvPr id="5" name="Shape 122"/>
          <p:cNvSpPr txBox="1">
            <a:spLocks/>
          </p:cNvSpPr>
          <p:nvPr/>
        </p:nvSpPr>
        <p:spPr>
          <a:xfrm>
            <a:off x="8109558" y="1469237"/>
            <a:ext cx="4731658" cy="4876800"/>
          </a:xfrm>
          <a:prstGeom prst="rect">
            <a:avLst/>
          </a:prstGeom>
        </p:spPr>
        <p:txBody>
          <a:bodyPr tIns="45700" bIns="4570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SzPct val="85000"/>
              <a:buNone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Members include: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Chair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associates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Board of Trustees liaisons</a:t>
            </a:r>
          </a:p>
          <a:p>
            <a:pPr marL="0" indent="0">
              <a:spcBef>
                <a:spcPct val="0"/>
              </a:spcBef>
              <a:buSzPct val="85000"/>
              <a:buNone/>
            </a:pPr>
            <a:endParaRPr lang="en-US" altLang="en-US" sz="28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8" y="1090129"/>
            <a:ext cx="7351079" cy="27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38190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hape 151"/>
          <p:cNvSpPr txBox="1">
            <a:spLocks noGrp="1"/>
          </p:cNvSpPr>
          <p:nvPr>
            <p:ph type="title"/>
          </p:nvPr>
        </p:nvSpPr>
        <p:spPr>
          <a:xfrm>
            <a:off x="1970313" y="310908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Editorial Board</a:t>
            </a:r>
          </a:p>
        </p:txBody>
      </p:sp>
      <p:sp>
        <p:nvSpPr>
          <p:cNvPr id="37891" name="Shape 152"/>
          <p:cNvSpPr txBox="1">
            <a:spLocks noGrp="1"/>
          </p:cNvSpPr>
          <p:nvPr>
            <p:ph type="body" idx="4294967295"/>
          </p:nvPr>
        </p:nvSpPr>
        <p:spPr>
          <a:xfrm>
            <a:off x="703942" y="4045177"/>
            <a:ext cx="10762343" cy="4811712"/>
          </a:xfrm>
          <a:prstGeom prst="rect">
            <a:avLst/>
          </a:prstGeom>
        </p:spPr>
        <p:txBody>
          <a:bodyPr tIns="45700" bIns="45700"/>
          <a:lstStyle/>
          <a:p>
            <a:pPr marL="0" indent="0">
              <a:spcBef>
                <a:spcPct val="0"/>
              </a:spcBef>
              <a:buSzPct val="85000"/>
              <a:buNone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Works closely with staff to determine the strategy and themes for ASDA’s print publication, Contour. </a:t>
            </a:r>
          </a:p>
        </p:txBody>
      </p:sp>
      <p:sp>
        <p:nvSpPr>
          <p:cNvPr id="6" name="Shape 122"/>
          <p:cNvSpPr txBox="1">
            <a:spLocks/>
          </p:cNvSpPr>
          <p:nvPr/>
        </p:nvSpPr>
        <p:spPr>
          <a:xfrm>
            <a:off x="461211" y="1780121"/>
            <a:ext cx="3782542" cy="2084243"/>
          </a:xfrm>
          <a:prstGeom prst="rect">
            <a:avLst/>
          </a:prstGeom>
        </p:spPr>
        <p:txBody>
          <a:bodyPr tIns="45700" bIns="4570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SzPct val="85000"/>
              <a:buNone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Members include: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charset="0"/>
                <a:cs typeface="ＭＳ Ｐゴシック" charset="0"/>
                <a:sym typeface="Calibri" panose="020F0502020204030204" pitchFamily="34" charset="0"/>
              </a:rPr>
              <a:t>Editor-in-Chief</a:t>
            </a:r>
          </a:p>
          <a:p>
            <a:pPr marL="182880" lvl="1" indent="-18288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charset="0"/>
                <a:cs typeface="ＭＳ Ｐゴシック" charset="0"/>
                <a:sym typeface="Calibri" panose="020F0502020204030204" pitchFamily="34" charset="0"/>
              </a:rPr>
              <a:t>Six contributing editors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37" y="1209763"/>
            <a:ext cx="4671316" cy="274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0589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Management Committees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481519"/>
            <a:ext cx="10972800" cy="42703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Board of Trustees may appoint management committees to address initiatives that fall outside the duties of the Board but require Board knowledge or expertise.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Appointed by the Executive Committee.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ASDA currently has two management committees: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Governance Committee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Committee on Sessions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0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/>
      </p:transition>
    </mc:Choice>
    <mc:Fallback xmlns="">
      <p:transition spd="slow" advClick="0" advTm="6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hape 145"/>
          <p:cNvSpPr txBox="1">
            <a:spLocks noGrp="1"/>
          </p:cNvSpPr>
          <p:nvPr>
            <p:ph type="title"/>
          </p:nvPr>
        </p:nvSpPr>
        <p:spPr>
          <a:xfrm>
            <a:off x="1488779" y="160057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Committee on Sessions</a:t>
            </a:r>
          </a:p>
        </p:txBody>
      </p:sp>
      <p:sp>
        <p:nvSpPr>
          <p:cNvPr id="35843" name="Shape 146"/>
          <p:cNvSpPr txBox="1">
            <a:spLocks noGrp="1"/>
          </p:cNvSpPr>
          <p:nvPr>
            <p:ph type="body" idx="4294967295"/>
          </p:nvPr>
        </p:nvSpPr>
        <p:spPr>
          <a:xfrm>
            <a:off x="677058" y="4019735"/>
            <a:ext cx="10936513" cy="4876800"/>
          </a:xfrm>
          <a:prstGeom prst="rect">
            <a:avLst/>
          </a:prstGeom>
        </p:spPr>
        <p:txBody>
          <a:bodyPr tIns="45700" bIns="45700"/>
          <a:lstStyle/>
          <a:p>
            <a:pPr marL="554037" lvl="1" indent="0">
              <a:spcBef>
                <a:spcPct val="0"/>
              </a:spcBef>
              <a:buSzPct val="85000"/>
              <a:buNone/>
            </a:pPr>
            <a:r>
              <a:rPr lang="en-US" altLang="en-US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Responsible for the planning of the upcoming Annual Session. The committee maintains the importance of governance and policy associated with the Annual Session.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7196773" y="1643676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Members include: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200" dirty="0"/>
              <a:t>Chair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200" dirty="0"/>
              <a:t>Immediate Past President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200" dirty="0"/>
              <a:t>Two Board of Trustees liaisons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5" y="1394117"/>
            <a:ext cx="6947958" cy="23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1793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hape 158"/>
          <p:cNvSpPr txBox="1">
            <a:spLocks noGrp="1"/>
          </p:cNvSpPr>
          <p:nvPr>
            <p:ph type="title"/>
          </p:nvPr>
        </p:nvSpPr>
        <p:spPr>
          <a:xfrm>
            <a:off x="3055257" y="170543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Governance Committee</a:t>
            </a:r>
          </a:p>
        </p:txBody>
      </p:sp>
      <p:sp>
        <p:nvSpPr>
          <p:cNvPr id="39939" name="Shape 159"/>
          <p:cNvSpPr txBox="1">
            <a:spLocks noGrp="1"/>
          </p:cNvSpPr>
          <p:nvPr>
            <p:ph type="body" idx="4294967295"/>
          </p:nvPr>
        </p:nvSpPr>
        <p:spPr>
          <a:xfrm>
            <a:off x="602343" y="4091995"/>
            <a:ext cx="11923486" cy="2942771"/>
          </a:xfrm>
          <a:prstGeom prst="rect">
            <a:avLst/>
          </a:prstGeom>
        </p:spPr>
        <p:txBody>
          <a:bodyPr tIns="45700" bIns="45700"/>
          <a:lstStyle/>
          <a:p>
            <a:pPr marL="0" indent="0">
              <a:spcBef>
                <a:spcPct val="0"/>
              </a:spcBef>
              <a:buSzPct val="85000"/>
              <a:buNone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Reviews the ASDA governance documents and proposes changes as to keep documents current. The committee ensures that all ASDA documents are consistent with the governing documents.</a:t>
            </a:r>
          </a:p>
        </p:txBody>
      </p:sp>
      <p:sp>
        <p:nvSpPr>
          <p:cNvPr id="2" name="Rectangle 1"/>
          <p:cNvSpPr/>
          <p:nvPr/>
        </p:nvSpPr>
        <p:spPr>
          <a:xfrm>
            <a:off x="354484" y="1428463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700" lvl="1">
              <a:spcBef>
                <a:spcPts val="438"/>
              </a:spcBef>
              <a:buSzPct val="85000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Members</a:t>
            </a: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include</a:t>
            </a: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: 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Chair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Speaker of the House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sz="2200" dirty="0"/>
              <a:t>Two Board of Trustees liaisons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1161143"/>
            <a:ext cx="4085734" cy="27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5263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170"/>
          <p:cNvSpPr txBox="1">
            <a:spLocks noGrp="1"/>
          </p:cNvSpPr>
          <p:nvPr>
            <p:ph type="title"/>
          </p:nvPr>
        </p:nvSpPr>
        <p:spPr>
          <a:xfrm>
            <a:off x="-2300514" y="363085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ASDA staff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4294967295"/>
          </p:nvPr>
        </p:nvSpPr>
        <p:spPr>
          <a:xfrm>
            <a:off x="454157" y="1596663"/>
            <a:ext cx="10143505" cy="4876800"/>
          </a:xfrm>
          <a:prstGeom prst="rect">
            <a:avLst/>
          </a:prstGeom>
        </p:spPr>
        <p:txBody>
          <a:bodyPr tIns="45700" bIns="45700">
            <a:noAutofit/>
          </a:bodyPr>
          <a:lstStyle/>
          <a:p>
            <a:pPr marL="182562" indent="-182562" fontAlgn="auto">
              <a:spcBef>
                <a:spcPts val="0"/>
              </a:spcBef>
              <a:buSzPct val="85000"/>
              <a:defRPr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 the day-to-day operations</a:t>
            </a:r>
          </a:p>
          <a:p>
            <a:pPr marL="182562" indent="-182562" fontAlgn="auto">
              <a:buSzPct val="85000"/>
              <a:defRPr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 members and support leaders</a:t>
            </a:r>
          </a:p>
          <a:p>
            <a:pPr marL="182562" indent="-182562" fontAlgn="auto">
              <a:buSzPct val="85000"/>
              <a:defRPr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 as liaisons to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committees and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board management committees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605218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48"/>
          <p:cNvSpPr txBox="1">
            <a:spLocks noGrp="1"/>
          </p:cNvSpPr>
          <p:nvPr>
            <p:ph type="title"/>
          </p:nvPr>
        </p:nvSpPr>
        <p:spPr>
          <a:xfrm>
            <a:off x="571500" y="434119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What is ASDA?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4294967295"/>
          </p:nvPr>
        </p:nvSpPr>
        <p:spPr>
          <a:xfrm>
            <a:off x="934479" y="1446388"/>
            <a:ext cx="10409023" cy="4238625"/>
          </a:xfrm>
          <a:prstGeom prst="rect">
            <a:avLst/>
          </a:prstGeom>
        </p:spPr>
        <p:txBody>
          <a:bodyPr tIns="45700" bIns="45700">
            <a:noAutofit/>
          </a:bodyPr>
          <a:lstStyle/>
          <a:p>
            <a:pPr marL="182562" indent="-182562" fontAlgn="auto">
              <a:spcBef>
                <a:spcPts val="0"/>
              </a:spcBef>
              <a:buSzPct val="85000"/>
              <a:defRPr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American Student Dental Association is a national student-run organization that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protects and advances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rights, interests and welfare of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dental students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82562" indent="-182562" fontAlgn="auto">
              <a:buSzPct val="85000"/>
              <a:defRPr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introduces students to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lifelong involvement in organized dentistry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provides services, information, education, representation and advocacy.</a:t>
            </a:r>
          </a:p>
        </p:txBody>
      </p:sp>
    </p:spTree>
    <p:extLst>
      <p:ext uri="{BB962C8B-B14F-4D97-AF65-F5344CB8AC3E}">
        <p14:creationId xmlns:p14="http://schemas.microsoft.com/office/powerpoint/2010/main" val="3473601309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55"/>
          <p:cNvSpPr txBox="1">
            <a:spLocks noGrp="1"/>
          </p:cNvSpPr>
          <p:nvPr>
            <p:ph type="title"/>
          </p:nvPr>
        </p:nvSpPr>
        <p:spPr>
          <a:xfrm>
            <a:off x="571500" y="409575"/>
            <a:ext cx="10602636" cy="990600"/>
          </a:xfrm>
        </p:spPr>
        <p:txBody>
          <a:bodyPr vert="horz" lIns="91440" tIns="45700" rIns="91440" bIns="45700" rtlCol="0" anchor="ctr">
            <a:noAutofit/>
          </a:bodyPr>
          <a:lstStyle/>
          <a:p>
            <a:pPr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Why Does ASDA’s Structure Matter to Leaders?</a:t>
            </a:r>
          </a:p>
        </p:txBody>
      </p:sp>
      <p:sp>
        <p:nvSpPr>
          <p:cNvPr id="9219" name="Shape 56"/>
          <p:cNvSpPr txBox="1">
            <a:spLocks noGrp="1"/>
          </p:cNvSpPr>
          <p:nvPr>
            <p:ph type="body" idx="4294967295"/>
          </p:nvPr>
        </p:nvSpPr>
        <p:spPr>
          <a:xfrm>
            <a:off x="897309" y="1434435"/>
            <a:ext cx="9825938" cy="4876800"/>
          </a:xfrm>
          <a:prstGeom prst="rect">
            <a:avLst/>
          </a:prstGeom>
        </p:spPr>
        <p:txBody>
          <a:bodyPr tIns="45700" bIns="45700">
            <a:noAutofit/>
          </a:bodyPr>
          <a:lstStyle/>
          <a:p>
            <a:pPr marL="182562" indent="-182562" fontAlgn="auto">
              <a:spcBef>
                <a:spcPts val="0"/>
              </a:spcBef>
              <a:buSzPct val="85000"/>
            </a:pPr>
            <a:r>
              <a:rPr lang="en-US" alt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 panose="020F0502020204030204" pitchFamily="34" charset="0"/>
              </a:rPr>
              <a:t>Provides the framework to carry out business of the association. </a:t>
            </a:r>
          </a:p>
          <a:p>
            <a:pPr marL="182562" indent="-182562" fontAlgn="auto">
              <a:spcBef>
                <a:spcPts val="0"/>
              </a:spcBef>
              <a:buSzPct val="85000"/>
            </a:pPr>
            <a:r>
              <a:rPr lang="en-US" alt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 panose="020F0502020204030204" pitchFamily="34" charset="0"/>
              </a:rPr>
              <a:t>Shows leaders where to go for information.</a:t>
            </a:r>
          </a:p>
          <a:p>
            <a:pPr marL="182562" indent="-182562" fontAlgn="auto">
              <a:spcBef>
                <a:spcPts val="0"/>
              </a:spcBef>
              <a:buSzPct val="85000"/>
            </a:pPr>
            <a:r>
              <a:rPr lang="en-US" alt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 panose="020F0502020204030204" pitchFamily="34" charset="0"/>
              </a:rPr>
              <a:t>Helps leaders become experts on all things ASDA and pursue their leadership path.</a:t>
            </a:r>
          </a:p>
          <a:p>
            <a:pPr marL="182562" indent="-182562" fontAlgn="auto">
              <a:spcBef>
                <a:spcPts val="0"/>
              </a:spcBef>
              <a:buSzPct val="85000"/>
            </a:pPr>
            <a:endParaRPr lang="en-US" alt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4198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61"/>
          <p:cNvSpPr txBox="1">
            <a:spLocks noGrp="1"/>
          </p:cNvSpPr>
          <p:nvPr>
            <p:ph type="title"/>
          </p:nvPr>
        </p:nvSpPr>
        <p:spPr>
          <a:xfrm>
            <a:off x="1643865" y="-12554"/>
            <a:ext cx="8229600" cy="990600"/>
          </a:xfrm>
        </p:spPr>
        <p:txBody>
          <a:bodyPr vert="horz" lIns="91440" tIns="45700" rIns="91440" bIns="45700" rtlCol="0" anchor="ctr"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ASDA’s Governing Structure</a:t>
            </a:r>
          </a:p>
        </p:txBody>
      </p:sp>
      <p:sp>
        <p:nvSpPr>
          <p:cNvPr id="11267" name="AutoShape 18"/>
          <p:cNvSpPr>
            <a:spLocks noChangeArrowheads="1"/>
          </p:cNvSpPr>
          <p:nvPr/>
        </p:nvSpPr>
        <p:spPr bwMode="auto">
          <a:xfrm>
            <a:off x="3604728" y="1031686"/>
            <a:ext cx="4374940" cy="864825"/>
          </a:xfrm>
          <a:prstGeom prst="flowChartProcess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tabLst>
                <a:tab pos="114300" algn="l"/>
              </a:tabLst>
            </a:pPr>
            <a:r>
              <a:rPr lang="en-US" altLang="en-US" sz="1600" b="1" dirty="0">
                <a:latin typeface="+mj-lt"/>
                <a:ea typeface="+mn-ea"/>
                <a:cs typeface="Times New Roman" panose="02020603050405020304" pitchFamily="18" charset="0"/>
              </a:rPr>
              <a:t>ASDA House of Delegates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altLang="en-US" sz="1600" dirty="0">
                <a:latin typeface="+mj-lt"/>
                <a:ea typeface="+mn-ea"/>
                <a:cs typeface="Times New Roman" panose="02020603050405020304" pitchFamily="18" charset="0"/>
              </a:rPr>
              <a:t>140 Delegates: two representatives from each of the </a:t>
            </a:r>
            <a:r>
              <a:rPr lang="en-US" altLang="en-US" sz="1600" dirty="0">
                <a:latin typeface="+mj-lt"/>
                <a:cs typeface="Times New Roman" panose="02020603050405020304" pitchFamily="18" charset="0"/>
              </a:rPr>
              <a:t>70</a:t>
            </a:r>
            <a:r>
              <a:rPr lang="en-US" altLang="en-US" sz="1600" dirty="0">
                <a:latin typeface="+mj-lt"/>
                <a:ea typeface="+mn-ea"/>
                <a:cs typeface="Times New Roman" panose="02020603050405020304" pitchFamily="18" charset="0"/>
              </a:rPr>
              <a:t> U.S. dental school</a:t>
            </a:r>
          </a:p>
        </p:txBody>
      </p:sp>
      <p:sp>
        <p:nvSpPr>
          <p:cNvPr id="11269" name="Rectangle 16"/>
          <p:cNvSpPr>
            <a:spLocks noChangeArrowheads="1"/>
          </p:cNvSpPr>
          <p:nvPr/>
        </p:nvSpPr>
        <p:spPr bwMode="auto">
          <a:xfrm>
            <a:off x="4214400" y="2328038"/>
            <a:ext cx="3164753" cy="24033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ASDA Board of Trustees</a:t>
            </a:r>
            <a:endParaRPr lang="en-US" altLang="en-US" sz="1600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Executive Committee</a:t>
            </a:r>
          </a:p>
          <a:p>
            <a:pPr marL="457200" lvl="1" indent="-91440"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President</a:t>
            </a:r>
          </a:p>
          <a:p>
            <a:pPr marL="457200" lvl="1" indent="-91440"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Two vice presidents</a:t>
            </a:r>
          </a:p>
          <a:p>
            <a:pPr marL="457200" lvl="1" indent="-91440"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Executive director</a:t>
            </a:r>
            <a:endParaRPr lang="en-US" altLang="en-US" sz="1600" dirty="0">
              <a:solidFill>
                <a:schemeClr val="tx1"/>
              </a:solidFill>
              <a:latin typeface="+mj-lt"/>
            </a:endParaRPr>
          </a:p>
          <a:p>
            <a:pPr marL="457200" lvl="1" indent="-91440"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Speaker of the house </a:t>
            </a: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Immediate past president</a:t>
            </a: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Eleven district trustees </a:t>
            </a:r>
          </a:p>
          <a:p>
            <a:endParaRPr lang="en-US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273" name="Rectangle 12"/>
          <p:cNvSpPr>
            <a:spLocks noChangeArrowheads="1"/>
          </p:cNvSpPr>
          <p:nvPr/>
        </p:nvSpPr>
        <p:spPr bwMode="auto">
          <a:xfrm>
            <a:off x="1364075" y="2730651"/>
            <a:ext cx="2232717" cy="1640066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Standing Committees </a:t>
            </a:r>
            <a:endParaRPr lang="en-US" altLang="en-US" sz="1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Editorial Board</a:t>
            </a: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Membership </a:t>
            </a:r>
            <a:endParaRPr lang="en-US" altLang="en-US" sz="1600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Professional Issues</a:t>
            </a:r>
            <a:endParaRPr lang="en-US" altLang="en-US" sz="1600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Communications</a:t>
            </a:r>
            <a:endParaRPr lang="en-US" altLang="en-US" sz="1600" dirty="0">
              <a:solidFill>
                <a:schemeClr val="tx1"/>
              </a:solidFill>
              <a:latin typeface="+mj-lt"/>
            </a:endParaRP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Advocacy</a:t>
            </a:r>
            <a:endParaRPr lang="en-US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283" name="Rectangle 2"/>
          <p:cNvSpPr>
            <a:spLocks noChangeArrowheads="1"/>
          </p:cNvSpPr>
          <p:nvPr/>
        </p:nvSpPr>
        <p:spPr bwMode="auto">
          <a:xfrm>
            <a:off x="7988825" y="3292607"/>
            <a:ext cx="3140494" cy="97459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Board Management Committees </a:t>
            </a: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Governance Committee</a:t>
            </a:r>
          </a:p>
          <a:p>
            <a:pPr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Committee on Sessions</a:t>
            </a:r>
          </a:p>
        </p:txBody>
      </p:sp>
      <p:sp>
        <p:nvSpPr>
          <p:cNvPr id="11285" name="Rectangle 19"/>
          <p:cNvSpPr>
            <a:spLocks noChangeArrowheads="1"/>
          </p:cNvSpPr>
          <p:nvPr/>
        </p:nvSpPr>
        <p:spPr bwMode="auto">
          <a:xfrm>
            <a:off x="2903539" y="60811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6" name="Rectangle 29"/>
          <p:cNvSpPr>
            <a:spLocks noChangeArrowheads="1"/>
          </p:cNvSpPr>
          <p:nvPr/>
        </p:nvSpPr>
        <p:spPr bwMode="auto">
          <a:xfrm>
            <a:off x="2903539" y="836713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604728" y="3606813"/>
            <a:ext cx="6096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1267" idx="2"/>
            <a:endCxn id="11269" idx="0"/>
          </p:cNvCxnSpPr>
          <p:nvPr/>
        </p:nvCxnSpPr>
        <p:spPr>
          <a:xfrm>
            <a:off x="5792198" y="1896511"/>
            <a:ext cx="4579" cy="431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395000" y="3623591"/>
            <a:ext cx="5938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0506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92"/>
          <p:cNvSpPr txBox="1">
            <a:spLocks noGrp="1"/>
          </p:cNvSpPr>
          <p:nvPr>
            <p:ph type="title"/>
          </p:nvPr>
        </p:nvSpPr>
        <p:spPr>
          <a:xfrm>
            <a:off x="556055" y="179169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Executive Committee</a:t>
            </a:r>
          </a:p>
        </p:txBody>
      </p:sp>
      <p:sp>
        <p:nvSpPr>
          <p:cNvPr id="15363" name="Shape 93"/>
          <p:cNvSpPr txBox="1">
            <a:spLocks noGrp="1"/>
          </p:cNvSpPr>
          <p:nvPr>
            <p:ph type="body" idx="4294967295"/>
          </p:nvPr>
        </p:nvSpPr>
        <p:spPr>
          <a:xfrm>
            <a:off x="1076755" y="998836"/>
            <a:ext cx="10093754" cy="4876800"/>
          </a:xfrm>
          <a:prstGeom prst="rect">
            <a:avLst/>
          </a:prstGeom>
        </p:spPr>
        <p:txBody>
          <a:bodyPr tIns="45700" bIns="45700"/>
          <a:lstStyle/>
          <a:p>
            <a:pPr marL="180975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Oversees and administers the work of ASDA between Board of Trustees meetings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Fulfills the directives of the house of delegates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Reviews the budget and oversees fiscal planning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Approves interim policy and procedures 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Who makes up the Executive Committee?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President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vice presidents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Speaker of the house</a:t>
            </a:r>
          </a:p>
          <a:p>
            <a:pPr lvl="1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Executive director</a:t>
            </a:r>
          </a:p>
          <a:p>
            <a:pPr marL="182880" indent="-190500">
              <a:spcBef>
                <a:spcPts val="438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Elected by the ASDA house of delegates</a:t>
            </a:r>
          </a:p>
        </p:txBody>
      </p:sp>
    </p:spTree>
    <p:extLst>
      <p:ext uri="{BB962C8B-B14F-4D97-AF65-F5344CB8AC3E}">
        <p14:creationId xmlns:p14="http://schemas.microsoft.com/office/powerpoint/2010/main" val="105106910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84"/>
          <p:cNvSpPr txBox="1">
            <a:spLocks noGrp="1"/>
          </p:cNvSpPr>
          <p:nvPr>
            <p:ph type="title"/>
          </p:nvPr>
        </p:nvSpPr>
        <p:spPr>
          <a:xfrm>
            <a:off x="564292" y="79376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Board of Trustees</a:t>
            </a:r>
          </a:p>
        </p:txBody>
      </p:sp>
      <p:sp>
        <p:nvSpPr>
          <p:cNvPr id="17411" name="Shape 85"/>
          <p:cNvSpPr txBox="1">
            <a:spLocks noGrp="1"/>
          </p:cNvSpPr>
          <p:nvPr>
            <p:ph type="body" idx="4294967295"/>
          </p:nvPr>
        </p:nvSpPr>
        <p:spPr>
          <a:xfrm>
            <a:off x="1099750" y="962884"/>
            <a:ext cx="10450566" cy="4876800"/>
          </a:xfrm>
          <a:prstGeom prst="rect">
            <a:avLst/>
          </a:prstGeom>
        </p:spPr>
        <p:txBody>
          <a:bodyPr tIns="45700" bIns="45700"/>
          <a:lstStyle/>
          <a:p>
            <a:pPr marL="180975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Oversees and administers the work of ASDA</a:t>
            </a:r>
            <a:endParaRPr lang="en-US" altLang="en-US" sz="24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lvl="1" indent="-19050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Fulfills directives of the House of Delegates</a:t>
            </a:r>
          </a:p>
          <a:p>
            <a:pPr lvl="1" indent="-19050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Approves the budget</a:t>
            </a:r>
            <a:endParaRPr lang="en-US" altLang="en-US" sz="2200" b="1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lvl="1" indent="-19050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Assigns work to ASDA’s councils and committees</a:t>
            </a:r>
          </a:p>
          <a:p>
            <a:pPr lvl="1" indent="-19050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Appoints leaders</a:t>
            </a:r>
          </a:p>
          <a:p>
            <a:pPr lvl="1" indent="-19050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Determines interim policy by 2/3 vote between House meetings</a:t>
            </a:r>
            <a:endParaRPr lang="en-US" altLang="en-US" sz="24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180975" indent="-180975">
              <a:lnSpc>
                <a:spcPct val="80000"/>
              </a:lnSpc>
              <a:spcBef>
                <a:spcPts val="438"/>
              </a:spcBef>
              <a:buSzPct val="85000"/>
              <a:buFontTx/>
              <a:buChar char="•"/>
            </a:pPr>
            <a:endParaRPr lang="en-US" altLang="en-US" sz="105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180975" indent="-180975">
              <a:lnSpc>
                <a:spcPct val="80000"/>
              </a:lnSpc>
              <a:spcBef>
                <a:spcPts val="438"/>
              </a:spcBef>
              <a:buSzPct val="85000"/>
              <a:buFontTx/>
              <a:buChar char="•"/>
            </a:pPr>
            <a:r>
              <a:rPr lang="en-US" altLang="en-US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Who is the Board of Trustees, and how are they in position?</a:t>
            </a:r>
          </a:p>
          <a:p>
            <a:pPr lvl="1" indent="-19050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Executive Committee: Elected by the House of Delegates</a:t>
            </a:r>
          </a:p>
          <a:p>
            <a:pPr lvl="1" indent="-19050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Immediate Past President: Assumes role after presidential year</a:t>
            </a:r>
          </a:p>
          <a:p>
            <a:pPr lvl="1" indent="-190500">
              <a:spcBef>
                <a:spcPts val="0"/>
              </a:spcBef>
              <a:buSzPct val="85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District Trustees: Each trustee is elected by their individual (one of 11) districts</a:t>
            </a:r>
          </a:p>
        </p:txBody>
      </p:sp>
    </p:spTree>
    <p:extLst>
      <p:ext uri="{BB962C8B-B14F-4D97-AF65-F5344CB8AC3E}">
        <p14:creationId xmlns:p14="http://schemas.microsoft.com/office/powerpoint/2010/main" val="2175891467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68"/>
          <p:cNvSpPr txBox="1">
            <a:spLocks noGrp="1"/>
          </p:cNvSpPr>
          <p:nvPr>
            <p:ph type="title"/>
          </p:nvPr>
        </p:nvSpPr>
        <p:spPr>
          <a:xfrm>
            <a:off x="594888" y="176518"/>
            <a:ext cx="10753449" cy="990600"/>
          </a:xfrm>
        </p:spPr>
        <p:txBody>
          <a:bodyPr vert="horz" lIns="91440" tIns="45700" rIns="91440" bIns="45700" rtlCol="0" anchor="ctr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Who is ASDA’s House of Delegates?</a:t>
            </a:r>
          </a:p>
        </p:txBody>
      </p:sp>
      <p:sp>
        <p:nvSpPr>
          <p:cNvPr id="19459" name="Shape 69"/>
          <p:cNvSpPr txBox="1">
            <a:spLocks noGrp="1"/>
          </p:cNvSpPr>
          <p:nvPr>
            <p:ph type="body" idx="4294967295"/>
          </p:nvPr>
        </p:nvSpPr>
        <p:spPr>
          <a:xfrm>
            <a:off x="5971612" y="1540992"/>
            <a:ext cx="6124851" cy="4876800"/>
          </a:xfrm>
          <a:prstGeom prst="rect">
            <a:avLst/>
          </a:prstGeom>
        </p:spPr>
        <p:txBody>
          <a:bodyPr tIns="45700" bIns="45700"/>
          <a:lstStyle/>
          <a:p>
            <a:pPr marL="180975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140 Voting Delegates: </a:t>
            </a:r>
          </a:p>
          <a:p>
            <a:pPr marL="581025" lvl="1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sz="24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Two delegates from each of ASDA’s 70 chapters get to vote.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sz="25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Speaker of the House </a:t>
            </a:r>
            <a:r>
              <a:rPr lang="en-US" altLang="en-US" sz="2500" i="1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(non-voting)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sz="25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Board of Trustees </a:t>
            </a:r>
            <a:r>
              <a:rPr lang="en-US" altLang="en-US" sz="2500" i="1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(non-voting)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sz="25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Council chairs </a:t>
            </a:r>
            <a:r>
              <a:rPr lang="en-US" altLang="en-US" sz="2500" i="1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(non-voting)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sz="25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Secretary </a:t>
            </a:r>
            <a:r>
              <a:rPr lang="en-US" altLang="en-US" sz="2500" i="1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(ASDA’s Executive Director, non-voting)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endParaRPr lang="en-US" altLang="en-US" sz="28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8" y="1536234"/>
            <a:ext cx="5065612" cy="33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41042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76"/>
          <p:cNvSpPr txBox="1">
            <a:spLocks noGrp="1"/>
          </p:cNvSpPr>
          <p:nvPr>
            <p:ph type="title"/>
          </p:nvPr>
        </p:nvSpPr>
        <p:spPr>
          <a:xfrm>
            <a:off x="421151" y="324118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Role of the House of Delegates</a:t>
            </a:r>
          </a:p>
        </p:txBody>
      </p:sp>
      <p:sp>
        <p:nvSpPr>
          <p:cNvPr id="21507" name="Shape 77"/>
          <p:cNvSpPr txBox="1">
            <a:spLocks noGrp="1"/>
          </p:cNvSpPr>
          <p:nvPr>
            <p:ph type="body" idx="4294967295"/>
          </p:nvPr>
        </p:nvSpPr>
        <p:spPr>
          <a:xfrm>
            <a:off x="421151" y="1387778"/>
            <a:ext cx="6400564" cy="4876800"/>
          </a:xfrm>
          <a:prstGeom prst="rect">
            <a:avLst/>
          </a:prstGeom>
        </p:spPr>
        <p:txBody>
          <a:bodyPr tIns="45700" bIns="45700"/>
          <a:lstStyle/>
          <a:p>
            <a:pPr marL="180975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Supreme legislative body of ASDA</a:t>
            </a:r>
          </a:p>
          <a:p>
            <a:pPr marL="180975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Elects officers (Executive Committee)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Determines the policies governing ASDA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sz="28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Amends Bylaws and Standing Rules of the House of Delegates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4" y="1314718"/>
            <a:ext cx="4949136" cy="33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4165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106"/>
          <p:cNvSpPr txBox="1">
            <a:spLocks noGrp="1"/>
          </p:cNvSpPr>
          <p:nvPr>
            <p:ph type="title"/>
          </p:nvPr>
        </p:nvSpPr>
        <p:spPr>
          <a:xfrm>
            <a:off x="747329" y="288364"/>
            <a:ext cx="8229600" cy="990600"/>
          </a:xfrm>
        </p:spPr>
        <p:txBody>
          <a:bodyPr vert="horz" lIns="91440" tIns="45700" rIns="91440" bIns="45700" rtlCol="0" anchor="ctr"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92934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4000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Elections at Annual Session</a:t>
            </a:r>
          </a:p>
        </p:txBody>
      </p:sp>
      <p:sp>
        <p:nvSpPr>
          <p:cNvPr id="23555" name="Shape 107"/>
          <p:cNvSpPr txBox="1">
            <a:spLocks noGrp="1"/>
          </p:cNvSpPr>
          <p:nvPr>
            <p:ph type="body" idx="4294967295"/>
          </p:nvPr>
        </p:nvSpPr>
        <p:spPr>
          <a:xfrm>
            <a:off x="1290694" y="1395667"/>
            <a:ext cx="7482506" cy="4876800"/>
          </a:xfrm>
          <a:prstGeom prst="rect">
            <a:avLst/>
          </a:prstGeom>
        </p:spPr>
        <p:txBody>
          <a:bodyPr tIns="45700" bIns="45700"/>
          <a:lstStyle/>
          <a:p>
            <a:pPr marL="180975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House of delegates votes on:</a:t>
            </a:r>
          </a:p>
          <a:p>
            <a:pPr marL="581025" lvl="1" indent="-180975">
              <a:spcBef>
                <a:spcPct val="0"/>
              </a:spcBef>
              <a:buSzPct val="85000"/>
              <a:buFontTx/>
              <a:buChar char="•"/>
            </a:pPr>
            <a:r>
              <a:rPr lang="en-US" altLang="en-US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Executive Committee</a:t>
            </a:r>
          </a:p>
          <a:p>
            <a:pPr marL="180975" indent="-180975">
              <a:spcBef>
                <a:spcPts val="563"/>
              </a:spcBef>
              <a:buSzPct val="85000"/>
              <a:buFontTx/>
              <a:buChar char="•"/>
            </a:pPr>
            <a:r>
              <a:rPr lang="en-US" altLang="en-US" dirty="0">
                <a:solidFill>
                  <a:srgbClr val="292934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Districts elect their trustees</a:t>
            </a:r>
            <a:endParaRPr lang="en-US" altLang="en-US" sz="2800" dirty="0">
              <a:solidFill>
                <a:srgbClr val="292934"/>
              </a:solidFill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82" y="449639"/>
            <a:ext cx="3309769" cy="49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07379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ASDA Annual Session 2015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ASDA Annual Session 2015 template</Template>
  <TotalTime>1656</TotalTime>
  <Words>868</Words>
  <Application>Microsoft Office PowerPoint</Application>
  <PresentationFormat>Widescreen</PresentationFormat>
  <Paragraphs>142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Chalkduster</vt:lpstr>
      <vt:lpstr>Helvetica Neue</vt:lpstr>
      <vt:lpstr>Helvetica Neue Black Condensed</vt:lpstr>
      <vt:lpstr>ASDA Annual Session 2015 template</vt:lpstr>
      <vt:lpstr>National Governing and Leadership Structure</vt:lpstr>
      <vt:lpstr>What is ASDA?</vt:lpstr>
      <vt:lpstr>Why Does ASDA’s Structure Matter to Leaders?</vt:lpstr>
      <vt:lpstr>ASDA’s Governing Structure</vt:lpstr>
      <vt:lpstr>Executive Committee</vt:lpstr>
      <vt:lpstr>Board of Trustees</vt:lpstr>
      <vt:lpstr>Who is ASDA’s House of Delegates?</vt:lpstr>
      <vt:lpstr>Role of the House of Delegates</vt:lpstr>
      <vt:lpstr>Elections at Annual Session</vt:lpstr>
      <vt:lpstr>Standing Committees</vt:lpstr>
      <vt:lpstr>Council on Advocacy</vt:lpstr>
      <vt:lpstr>Council on Communications</vt:lpstr>
      <vt:lpstr>Council on Membership</vt:lpstr>
      <vt:lpstr>Council on Professional Issues</vt:lpstr>
      <vt:lpstr>Editorial Board</vt:lpstr>
      <vt:lpstr>Management Committees </vt:lpstr>
      <vt:lpstr>Committee on Sessions</vt:lpstr>
      <vt:lpstr>Governance Committee</vt:lpstr>
      <vt:lpstr>ASDA staff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</dc:title>
  <dc:creator>Kerri Richardson</dc:creator>
  <cp:lastModifiedBy>Robin Pine</cp:lastModifiedBy>
  <cp:revision>136</cp:revision>
  <dcterms:created xsi:type="dcterms:W3CDTF">2015-11-30T15:50:51Z</dcterms:created>
  <dcterms:modified xsi:type="dcterms:W3CDTF">2024-01-31T17:41:45Z</dcterms:modified>
</cp:coreProperties>
</file>